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2" r:id="rId1"/>
    <p:sldMasterId id="2147483733" r:id="rId2"/>
    <p:sldMasterId id="2147483734" r:id="rId3"/>
    <p:sldMasterId id="2147483735" r:id="rId4"/>
    <p:sldMasterId id="2147483736" r:id="rId5"/>
    <p:sldMasterId id="2147483737" r:id="rId6"/>
    <p:sldMasterId id="2147483738" r:id="rId7"/>
  </p:sldMasterIdLst>
  <p:notesMasterIdLst>
    <p:notesMasterId r:id="rId28"/>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12192000" cy="6858000"/>
  <p:notesSz cx="6858000" cy="9144000"/>
  <p:embeddedFontLs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F46EA0-E384-4076-84DA-23169CB190FF}">
  <a:tblStyle styleId="{0AF46EA0-E384-4076-84DA-23169CB190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4.fntdata"/><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3.fntdata"/><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hdr" idx="3"/>
          </p:nvPr>
        </p:nvSpPr>
        <p:spPr>
          <a:xfrm>
            <a:off x="0" y="0"/>
            <a:ext cx="3280680" cy="53424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4278960" y="0"/>
            <a:ext cx="3280680" cy="534240"/>
          </a:xfrm>
          <a:prstGeom prst="rect">
            <a:avLst/>
          </a:prstGeom>
          <a:noFill/>
          <a:ln>
            <a:noFill/>
          </a:ln>
        </p:spPr>
        <p:txBody>
          <a:bodyPr spcFirstLastPara="1" wrap="square" lIns="0" tIns="0" rIns="0" bIns="0" anchor="t" anchorCtr="0">
            <a:noAutofit/>
          </a:bodyPr>
          <a:lstStyle>
            <a:lvl1pPr marR="0" lvl="0" algn="r" rtl="0">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10157400"/>
            <a:ext cx="3280680" cy="53424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278960" y="10157400"/>
            <a:ext cx="3280680" cy="53424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Clr>
                <a:schemeClr val="dk1"/>
              </a:buClr>
              <a:buSzPts val="1400"/>
              <a:buFont typeface="Times New Roman"/>
              <a:buNone/>
            </a:pPr>
            <a:fld id="{00000000-1234-1234-1234-123412341234}" type="slidenum">
              <a:rPr lang="de-DE" sz="1400" b="0" i="0" u="none" strike="noStrike" cap="none">
                <a:solidFill>
                  <a:schemeClr val="dk1"/>
                </a:solidFill>
                <a:latin typeface="Times New Roman"/>
                <a:ea typeface="Times New Roman"/>
                <a:cs typeface="Times New Roman"/>
                <a:sym typeface="Times New Roman"/>
              </a:rPr>
              <a:t>‹#›</a:t>
            </a:fld>
            <a:endParaRPr sz="14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mojipedia.org/pile-of-poo"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9" name="Google Shape;409;p1: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1500" b="0" strike="noStrike">
              <a:latin typeface="Arial"/>
              <a:ea typeface="Arial"/>
              <a:cs typeface="Arial"/>
              <a:sym typeface="Arial"/>
            </a:endParaRPr>
          </a:p>
        </p:txBody>
      </p:sp>
      <p:sp>
        <p:nvSpPr>
          <p:cNvPr id="410" name="Google Shape;410;p1:notes"/>
          <p:cNvSpPr txBox="1">
            <a:spLocks noGrp="1"/>
          </p:cNvSpPr>
          <p:nvPr>
            <p:ph type="sldNum" idx="12"/>
          </p:nvPr>
        </p:nvSpPr>
        <p:spPr>
          <a:xfrm>
            <a:off x="3884760" y="8685360"/>
            <a:ext cx="2971440" cy="45828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de-DE" sz="1200" b="0" i="0" u="none" strike="noStrike" cap="none">
                <a:solidFill>
                  <a:schemeClr val="dk1"/>
                </a:solidFill>
                <a:latin typeface="Times New Roman"/>
                <a:ea typeface="Times New Roman"/>
                <a:cs typeface="Times New Roman"/>
                <a:sym typeface="Times New Roman"/>
              </a:rPr>
              <a:t>1</a:t>
            </a:fld>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b76865d181_1_79: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b76865d181_1_79: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de-DE" sz="1500" b="1"/>
              <a:t>Alberto:</a:t>
            </a:r>
            <a:endParaRPr sz="1500" b="1"/>
          </a:p>
        </p:txBody>
      </p:sp>
      <p:sp>
        <p:nvSpPr>
          <p:cNvPr id="506" name="Google Shape;506;g2b76865d181_1_79: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chemeClr val="dk1"/>
              </a:buClr>
              <a:buSzPts val="1400"/>
              <a:buFont typeface="Times New Roman"/>
              <a:buNone/>
            </a:pPr>
            <a:fld id="{00000000-1234-1234-1234-123412341234}" type="slidenum">
              <a:rPr lang="de-DE"/>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b76865d181_1_74: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b76865d181_1_74: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de-DE" sz="1500" b="1"/>
              <a:t>Alberto: </a:t>
            </a:r>
            <a:r>
              <a:rPr lang="de-DE" sz="1500"/>
              <a:t>Explain how the high COP relates to low evap temp and high condens temp.</a:t>
            </a:r>
            <a:endParaRPr sz="1500"/>
          </a:p>
          <a:p>
            <a:pPr marL="0" lvl="0" indent="0" algn="l" rtl="0">
              <a:spcBef>
                <a:spcPts val="0"/>
              </a:spcBef>
              <a:spcAft>
                <a:spcPts val="0"/>
              </a:spcAft>
              <a:buNone/>
            </a:pPr>
            <a:r>
              <a:rPr lang="de-DE" sz="1500"/>
              <a:t>Top surface: Ammonia</a:t>
            </a:r>
            <a:br>
              <a:rPr lang="de-DE" sz="1500"/>
            </a:br>
            <a:r>
              <a:rPr lang="de-DE" sz="1500"/>
              <a:t>Bottom surface: Propane</a:t>
            </a:r>
            <a:endParaRPr sz="1500"/>
          </a:p>
        </p:txBody>
      </p:sp>
      <p:sp>
        <p:nvSpPr>
          <p:cNvPr id="515" name="Google Shape;515;g2b76865d181_1_74: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chemeClr val="dk1"/>
              </a:buClr>
              <a:buSzPts val="1400"/>
              <a:buFont typeface="Times New Roman"/>
              <a:buNone/>
            </a:pPr>
            <a:fld id="{00000000-1234-1234-1234-123412341234}" type="slidenum">
              <a:rPr lang="de-DE"/>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b76865d181_1_24:notes"/>
          <p:cNvSpPr>
            <a:spLocks noGrp="1" noRot="1" noChangeAspect="1"/>
          </p:cNvSpPr>
          <p:nvPr>
            <p:ph type="sldImg" idx="2"/>
          </p:nvPr>
        </p:nvSpPr>
        <p:spPr>
          <a:xfrm>
            <a:off x="685800" y="1143000"/>
            <a:ext cx="5486100" cy="30858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2" name="Google Shape;522;g2b76865d181_1_24: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1500" b="1"/>
              <a:t>Juan: </a:t>
            </a:r>
            <a:r>
              <a:rPr lang="de-DE" sz="1500"/>
              <a:t>Let’s looks at the pros and cons of our  2 protagonists: Propane and Ammonia</a:t>
            </a:r>
            <a:endParaRPr sz="1500"/>
          </a:p>
          <a:p>
            <a:pPr marL="0" lvl="0" indent="0" algn="l" rtl="0">
              <a:spcBef>
                <a:spcPts val="0"/>
              </a:spcBef>
              <a:spcAft>
                <a:spcPts val="0"/>
              </a:spcAft>
              <a:buNone/>
            </a:pPr>
            <a:r>
              <a:rPr lang="de-DE" sz="1500"/>
              <a:t>Overall we can see that Ammonia is slightly better in terms of sustainability,  energy efficiency and refrigeration capacity,</a:t>
            </a:r>
            <a:endParaRPr sz="1500"/>
          </a:p>
          <a:p>
            <a:pPr marL="0" lvl="0" indent="0" algn="l" rtl="0">
              <a:spcBef>
                <a:spcPts val="0"/>
              </a:spcBef>
              <a:spcAft>
                <a:spcPts val="0"/>
              </a:spcAft>
              <a:buNone/>
            </a:pPr>
            <a:r>
              <a:rPr lang="de-DE" sz="1500"/>
              <a:t>on the other hand, it is Toxic and can create a very costly system, unlike propane.</a:t>
            </a:r>
            <a:br>
              <a:rPr lang="de-DE" sz="1500"/>
            </a:br>
            <a:r>
              <a:rPr lang="de-DE" sz="1500" b="1"/>
              <a:t>Overall looks that Ammonia is a better refrigerant.</a:t>
            </a:r>
            <a:endParaRPr sz="1500" b="1"/>
          </a:p>
        </p:txBody>
      </p:sp>
      <p:sp>
        <p:nvSpPr>
          <p:cNvPr id="523" name="Google Shape;523;g2b76865d181_1_24:notes"/>
          <p:cNvSpPr txBox="1">
            <a:spLocks noGrp="1"/>
          </p:cNvSpPr>
          <p:nvPr>
            <p:ph type="sldNum" idx="12"/>
          </p:nvPr>
        </p:nvSpPr>
        <p:spPr>
          <a:xfrm>
            <a:off x="3884760" y="8685360"/>
            <a:ext cx="2971500" cy="4584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de-DE" sz="1200" b="0" strike="noStrike">
                <a:solidFill>
                  <a:schemeClr val="dk1"/>
                </a:solidFill>
                <a:latin typeface="Times New Roman"/>
                <a:ea typeface="Times New Roman"/>
                <a:cs typeface="Times New Roman"/>
                <a:sym typeface="Times New Roman"/>
              </a:rPr>
              <a:t>12</a:t>
            </a:fld>
            <a:endParaRPr sz="1200" b="0"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9: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de-DE" sz="1500" b="1"/>
              <a:t>Juan: However </a:t>
            </a:r>
            <a:r>
              <a:rPr lang="de-DE" sz="1500"/>
              <a:t>, after plotting the T-s and P-h diagrams for both refrigerants we can obtain additional information</a:t>
            </a:r>
            <a:endParaRPr sz="1500"/>
          </a:p>
          <a:p>
            <a:pPr marL="0" lvl="0" indent="0" algn="l" rtl="0">
              <a:spcBef>
                <a:spcPts val="0"/>
              </a:spcBef>
              <a:spcAft>
                <a:spcPts val="0"/>
              </a:spcAft>
              <a:buNone/>
            </a:pPr>
            <a:r>
              <a:rPr lang="de-DE" sz="1500"/>
              <a:t>Turns out  </a:t>
            </a:r>
            <a:r>
              <a:rPr lang="de-DE" sz="1500" b="1"/>
              <a:t>Ammonia reaches temperatures upwards of 160 C post-compression</a:t>
            </a:r>
            <a:r>
              <a:rPr lang="de-DE" sz="1500"/>
              <a:t> and have </a:t>
            </a:r>
            <a:r>
              <a:rPr lang="de-DE" sz="1500" b="1"/>
              <a:t>much higher ranges </a:t>
            </a:r>
            <a:r>
              <a:rPr lang="de-DE" sz="1500"/>
              <a:t>in </a:t>
            </a:r>
            <a:endParaRPr sz="1500"/>
          </a:p>
          <a:p>
            <a:pPr marL="0" lvl="0" indent="0" algn="l" rtl="0">
              <a:spcBef>
                <a:spcPts val="0"/>
              </a:spcBef>
              <a:spcAft>
                <a:spcPts val="0"/>
              </a:spcAft>
              <a:buNone/>
            </a:pPr>
            <a:r>
              <a:rPr lang="de-DE" sz="1500" b="1"/>
              <a:t>temperature, enthalpy and entropy</a:t>
            </a:r>
            <a:r>
              <a:rPr lang="de-DE" sz="1500"/>
              <a:t> compared to propane.</a:t>
            </a:r>
            <a:endParaRPr sz="1500"/>
          </a:p>
        </p:txBody>
      </p:sp>
      <p:sp>
        <p:nvSpPr>
          <p:cNvPr id="561" name="Google Shape;561;p9:notes"/>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b76865d181_12_8: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b76865d181_12_8: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de-DE" sz="1500" b="1"/>
              <a:t>Juan: </a:t>
            </a:r>
            <a:r>
              <a:rPr lang="de-DE" sz="1500"/>
              <a:t>Show why we chose </a:t>
            </a:r>
            <a:r>
              <a:rPr lang="de-DE" sz="1500" b="1"/>
              <a:t>PROPANE </a:t>
            </a:r>
            <a:r>
              <a:rPr lang="de-DE" sz="1500"/>
              <a:t>(R290)</a:t>
            </a:r>
            <a:endParaRPr sz="1500" b="1"/>
          </a:p>
          <a:p>
            <a:pPr marL="457200" lvl="0" indent="-323850" algn="l" rtl="0">
              <a:spcBef>
                <a:spcPts val="0"/>
              </a:spcBef>
              <a:spcAft>
                <a:spcPts val="0"/>
              </a:spcAft>
              <a:buSzPts val="1500"/>
              <a:buChar char="-"/>
            </a:pPr>
            <a:r>
              <a:rPr lang="de-DE" sz="1500"/>
              <a:t>This (160 C), can exceed the critical temperature of the refrigerant (around 138 C), interfering in the correct functioning and safety of the heat pump</a:t>
            </a:r>
            <a:endParaRPr sz="1500"/>
          </a:p>
          <a:p>
            <a:pPr marL="457200" lvl="0" indent="-323850" algn="l" rtl="0">
              <a:spcBef>
                <a:spcPts val="0"/>
              </a:spcBef>
              <a:spcAft>
                <a:spcPts val="0"/>
              </a:spcAft>
              <a:buSzPts val="1500"/>
              <a:buChar char="-"/>
            </a:pPr>
            <a:r>
              <a:rPr lang="de-DE" sz="1500" b="1"/>
              <a:t>Avoiding</a:t>
            </a:r>
            <a:r>
              <a:rPr lang="de-DE" sz="1500"/>
              <a:t> these temperatures is possible, but it is a </a:t>
            </a:r>
            <a:r>
              <a:rPr lang="de-DE" sz="1500" b="1"/>
              <a:t>compromise on our system</a:t>
            </a:r>
            <a:r>
              <a:rPr lang="de-DE" sz="1500"/>
              <a:t> </a:t>
            </a:r>
            <a:r>
              <a:rPr lang="de-DE" sz="1500" b="1"/>
              <a:t>design</a:t>
            </a:r>
            <a:endParaRPr sz="1500" b="1"/>
          </a:p>
          <a:p>
            <a:pPr marL="457200" lvl="0" indent="-323850" algn="l" rtl="0">
              <a:spcBef>
                <a:spcPts val="0"/>
              </a:spcBef>
              <a:spcAft>
                <a:spcPts val="0"/>
              </a:spcAft>
              <a:buSzPts val="1500"/>
              <a:buChar char="-"/>
            </a:pPr>
            <a:r>
              <a:rPr lang="de-DE" sz="1500"/>
              <a:t>We decide to instead </a:t>
            </a:r>
            <a:r>
              <a:rPr lang="de-DE" sz="1500" b="1"/>
              <a:t>choose R290 (propane)</a:t>
            </a:r>
            <a:endParaRPr sz="1500"/>
          </a:p>
        </p:txBody>
      </p:sp>
      <p:sp>
        <p:nvSpPr>
          <p:cNvPr id="570" name="Google Shape;570;g2b76865d181_12_8: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chemeClr val="dk1"/>
              </a:buClr>
              <a:buSzPts val="1400"/>
              <a:buFont typeface="Times New Roman"/>
              <a:buNone/>
            </a:pPr>
            <a:fld id="{00000000-1234-1234-1234-123412341234}" type="slidenum">
              <a:rPr lang="de-DE"/>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8: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de-DE" sz="1500" b="1"/>
              <a:t>Juan</a:t>
            </a:r>
            <a:r>
              <a:rPr lang="de-DE" sz="1500"/>
              <a:t>: Explain how we chose the 200 W compressor</a:t>
            </a:r>
            <a:endParaRPr sz="1500"/>
          </a:p>
          <a:p>
            <a:pPr marL="457200" lvl="0" indent="-317500" algn="l" rtl="0">
              <a:spcBef>
                <a:spcPts val="0"/>
              </a:spcBef>
              <a:spcAft>
                <a:spcPts val="0"/>
              </a:spcAft>
              <a:buSzPts val="1400"/>
              <a:buChar char="-"/>
            </a:pPr>
            <a:r>
              <a:rPr lang="de-DE"/>
              <a:t>After choosing </a:t>
            </a:r>
            <a:r>
              <a:rPr lang="de-DE" b="1"/>
              <a:t>Propane </a:t>
            </a:r>
            <a:r>
              <a:rPr lang="de-DE"/>
              <a:t>as refrigerant, compare with Maximum Power plot and choose adequate compressor</a:t>
            </a:r>
            <a:endParaRPr/>
          </a:p>
          <a:p>
            <a:pPr marL="457200" lvl="0" indent="-317500" algn="l" rtl="0">
              <a:spcBef>
                <a:spcPts val="0"/>
              </a:spcBef>
              <a:spcAft>
                <a:spcPts val="0"/>
              </a:spcAft>
              <a:buSzPts val="1400"/>
              <a:buChar char="-"/>
            </a:pPr>
            <a:r>
              <a:rPr lang="de-DE"/>
              <a:t>Compressor has power of </a:t>
            </a:r>
            <a:r>
              <a:rPr lang="de-DE" b="1"/>
              <a:t>200 W</a:t>
            </a:r>
            <a:endParaRPr b="1"/>
          </a:p>
          <a:p>
            <a:pPr marL="457200" lvl="0" indent="-317500" algn="l" rtl="0">
              <a:spcBef>
                <a:spcPts val="0"/>
              </a:spcBef>
              <a:spcAft>
                <a:spcPts val="0"/>
              </a:spcAft>
              <a:buSzPts val="1400"/>
              <a:buChar char="-"/>
            </a:pPr>
            <a:r>
              <a:rPr lang="de-DE"/>
              <a:t>Use this power to calculate yearly COPs and Efficiencies.</a:t>
            </a:r>
            <a:endParaRPr/>
          </a:p>
          <a:p>
            <a:pPr marL="457200" lvl="0" indent="-317500" algn="l" rtl="0">
              <a:spcBef>
                <a:spcPts val="0"/>
              </a:spcBef>
              <a:spcAft>
                <a:spcPts val="0"/>
              </a:spcAft>
              <a:buSzPts val="1400"/>
              <a:buChar char="-"/>
            </a:pPr>
            <a:r>
              <a:rPr lang="de-DE"/>
              <a:t>Get the </a:t>
            </a:r>
            <a:r>
              <a:rPr lang="de-DE" b="1"/>
              <a:t>nominal values </a:t>
            </a:r>
            <a:r>
              <a:rPr lang="de-DE"/>
              <a:t>of COP and EFFICIENCY.</a:t>
            </a:r>
            <a:endParaRPr/>
          </a:p>
        </p:txBody>
      </p:sp>
      <p:sp>
        <p:nvSpPr>
          <p:cNvPr id="578" name="Google Shape;578;p8:notes"/>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10:notes"/>
          <p:cNvSpPr>
            <a:spLocks noGrp="1" noRot="1" noChangeAspect="1"/>
          </p:cNvSpPr>
          <p:nvPr>
            <p:ph type="sldImg" idx="2"/>
          </p:nvPr>
        </p:nvSpPr>
        <p:spPr>
          <a:xfrm>
            <a:off x="685800" y="1143000"/>
            <a:ext cx="5486040" cy="308592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8" name="Google Shape;588;p10: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914400" lvl="0" indent="0" algn="l" rtl="0">
              <a:spcBef>
                <a:spcPts val="0"/>
              </a:spcBef>
              <a:spcAft>
                <a:spcPts val="0"/>
              </a:spcAft>
              <a:buSzPts val="1100"/>
              <a:buNone/>
            </a:pPr>
            <a:r>
              <a:rPr lang="de-DE" sz="1300" b="1"/>
              <a:t>Juan:</a:t>
            </a:r>
            <a:r>
              <a:rPr lang="de-DE" sz="1300"/>
              <a:t>R290: Propane is flammable and requires careful handling and storage. </a:t>
            </a:r>
            <a:endParaRPr sz="1300"/>
          </a:p>
          <a:p>
            <a:pPr marL="914400" lvl="0" indent="0" algn="l" rtl="0">
              <a:spcBef>
                <a:spcPts val="0"/>
              </a:spcBef>
              <a:spcAft>
                <a:spcPts val="0"/>
              </a:spcAft>
              <a:buSzPts val="1100"/>
              <a:buNone/>
            </a:pPr>
            <a:r>
              <a:rPr lang="de-DE" sz="1300"/>
              <a:t>However, it has a lower flammability limit compared to other hydrocarbon refrigerants, reducing the risk of ignition. </a:t>
            </a:r>
            <a:endParaRPr sz="1300"/>
          </a:p>
          <a:p>
            <a:pPr marL="914400" lvl="0" indent="0" algn="l" rtl="0">
              <a:spcBef>
                <a:spcPts val="0"/>
              </a:spcBef>
              <a:spcAft>
                <a:spcPts val="0"/>
              </a:spcAft>
              <a:buSzPts val="1100"/>
              <a:buNone/>
            </a:pPr>
            <a:endParaRPr sz="1300"/>
          </a:p>
          <a:p>
            <a:pPr marL="914400" lvl="0" indent="0" algn="l" rtl="0">
              <a:spcBef>
                <a:spcPts val="0"/>
              </a:spcBef>
              <a:spcAft>
                <a:spcPts val="0"/>
              </a:spcAft>
              <a:buClr>
                <a:schemeClr val="dk1"/>
              </a:buClr>
              <a:buSzPts val="1100"/>
              <a:buFont typeface="Arial"/>
              <a:buNone/>
            </a:pPr>
            <a:r>
              <a:rPr lang="de-DE" sz="1300"/>
              <a:t>Ammonia also can meet many requirements and is widely used in industrial refrigeration due to its efficiency and also ammonia has a lower flammability compared to some other refrigerants,however it is indeed toxic. So, exposure to high concentrations can pose serious health risks.</a:t>
            </a:r>
            <a:endParaRPr sz="1300"/>
          </a:p>
          <a:p>
            <a:pPr marL="914400" lvl="0" indent="0" algn="l" rtl="0">
              <a:spcBef>
                <a:spcPts val="0"/>
              </a:spcBef>
              <a:spcAft>
                <a:spcPts val="0"/>
              </a:spcAft>
              <a:buClr>
                <a:schemeClr val="dk1"/>
              </a:buClr>
              <a:buSzPts val="1100"/>
              <a:buFont typeface="Arial"/>
              <a:buNone/>
            </a:pPr>
            <a:endParaRPr sz="1300"/>
          </a:p>
          <a:p>
            <a:pPr marL="914400" lvl="0" indent="0" algn="l" rtl="0">
              <a:spcBef>
                <a:spcPts val="0"/>
              </a:spcBef>
              <a:spcAft>
                <a:spcPts val="0"/>
              </a:spcAft>
              <a:buClr>
                <a:schemeClr val="dk1"/>
              </a:buClr>
              <a:buSzPts val="1100"/>
              <a:buFont typeface="Arial"/>
              <a:buNone/>
            </a:pPr>
            <a:r>
              <a:rPr lang="de-DE" sz="1300" b="1"/>
              <a:t>Important: Importance of choosing the right refrigerant, how important is the usage of the TS and PH diagrams for refining the choice and avoiding potential dangers.</a:t>
            </a:r>
            <a:endParaRPr sz="1300" b="1"/>
          </a:p>
          <a:p>
            <a:pPr marL="0" lvl="0" indent="0" algn="l" rtl="0">
              <a:spcBef>
                <a:spcPts val="0"/>
              </a:spcBef>
              <a:spcAft>
                <a:spcPts val="0"/>
              </a:spcAft>
              <a:buClr>
                <a:schemeClr val="dk1"/>
              </a:buClr>
              <a:buSzPts val="1100"/>
              <a:buFont typeface="Arial"/>
              <a:buNone/>
            </a:pPr>
            <a:endParaRPr sz="1300"/>
          </a:p>
        </p:txBody>
      </p:sp>
      <p:sp>
        <p:nvSpPr>
          <p:cNvPr id="589" name="Google Shape;589;p10:notes"/>
          <p:cNvSpPr txBox="1">
            <a:spLocks noGrp="1"/>
          </p:cNvSpPr>
          <p:nvPr>
            <p:ph type="sldNum" idx="12"/>
          </p:nvPr>
        </p:nvSpPr>
        <p:spPr>
          <a:xfrm>
            <a:off x="3884760" y="8685360"/>
            <a:ext cx="2971440" cy="45828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de-DE" sz="1200" b="0" strike="noStrike">
                <a:solidFill>
                  <a:schemeClr val="dk1"/>
                </a:solidFill>
                <a:latin typeface="Times New Roman"/>
                <a:ea typeface="Times New Roman"/>
                <a:cs typeface="Times New Roman"/>
                <a:sym typeface="Times New Roman"/>
              </a:rPr>
              <a:t>16</a:t>
            </a:fld>
            <a:endParaRPr sz="1200" b="0"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b76865d181_1_69: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b76865d181_1_69: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de-DE" b="1"/>
              <a:t>Juan:</a:t>
            </a:r>
            <a:endParaRPr b="1"/>
          </a:p>
        </p:txBody>
      </p:sp>
      <p:sp>
        <p:nvSpPr>
          <p:cNvPr id="597" name="Google Shape;597;g2b76865d181_1_69: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chemeClr val="dk1"/>
              </a:buClr>
              <a:buSzPts val="1400"/>
              <a:buFont typeface="Times New Roman"/>
              <a:buNone/>
            </a:pPr>
            <a:fld id="{00000000-1234-1234-1234-123412341234}" type="slidenum">
              <a:rPr lang="de-DE"/>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6866e0bc6b_6_32: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26866e0bc6b_6_32: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06" name="Google Shape;606;g26866e0bc6b_6_32: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chemeClr val="dk1"/>
              </a:buClr>
              <a:buSzPts val="1400"/>
              <a:buFont typeface="Times New Roman"/>
              <a:buNone/>
            </a:pPr>
            <a:fld id="{00000000-1234-1234-1234-123412341234}" type="slidenum">
              <a:rPr lang="de-DE"/>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11:notes"/>
          <p:cNvSpPr>
            <a:spLocks noGrp="1" noRot="1" noChangeAspect="1"/>
          </p:cNvSpPr>
          <p:nvPr>
            <p:ph type="sldImg" idx="2"/>
          </p:nvPr>
        </p:nvSpPr>
        <p:spPr>
          <a:xfrm>
            <a:off x="685800" y="1143000"/>
            <a:ext cx="5486040" cy="308592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3" name="Google Shape;613;p11: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a:ea typeface="Arial"/>
              <a:cs typeface="Arial"/>
              <a:sym typeface="Arial"/>
            </a:endParaRPr>
          </a:p>
        </p:txBody>
      </p:sp>
      <p:sp>
        <p:nvSpPr>
          <p:cNvPr id="614" name="Google Shape;614;p11:notes"/>
          <p:cNvSpPr txBox="1">
            <a:spLocks noGrp="1"/>
          </p:cNvSpPr>
          <p:nvPr>
            <p:ph type="sldNum" idx="12"/>
          </p:nvPr>
        </p:nvSpPr>
        <p:spPr>
          <a:xfrm>
            <a:off x="3884760" y="8685360"/>
            <a:ext cx="2971440" cy="45828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de-DE" sz="1200" b="0" strike="noStrike">
                <a:solidFill>
                  <a:schemeClr val="dk1"/>
                </a:solidFill>
                <a:latin typeface="Times New Roman"/>
                <a:ea typeface="Times New Roman"/>
                <a:cs typeface="Times New Roman"/>
                <a:sym typeface="Times New Roman"/>
              </a:rPr>
              <a:t>19</a:t>
            </a:fld>
            <a:endParaRPr sz="1200" b="0"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notes"/>
          <p:cNvSpPr>
            <a:spLocks noGrp="1" noRot="1" noChangeAspect="1"/>
          </p:cNvSpPr>
          <p:nvPr>
            <p:ph type="sldImg" idx="2"/>
          </p:nvPr>
        </p:nvSpPr>
        <p:spPr>
          <a:xfrm>
            <a:off x="685800" y="1143000"/>
            <a:ext cx="5486040" cy="308592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4" name="Google Shape;424;p2:notes"/>
          <p:cNvSpPr txBox="1">
            <a:spLocks noGrp="1"/>
          </p:cNvSpPr>
          <p:nvPr>
            <p:ph type="body" idx="1"/>
          </p:nvPr>
        </p:nvSpPr>
        <p:spPr>
          <a:xfrm>
            <a:off x="685800" y="4400640"/>
            <a:ext cx="548604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1500" b="1"/>
              <a:t>Emre:</a:t>
            </a:r>
            <a:endParaRPr sz="1500" b="1" strike="noStrike"/>
          </a:p>
        </p:txBody>
      </p:sp>
      <p:sp>
        <p:nvSpPr>
          <p:cNvPr id="425" name="Google Shape;425;p2:notes"/>
          <p:cNvSpPr txBox="1">
            <a:spLocks noGrp="1"/>
          </p:cNvSpPr>
          <p:nvPr>
            <p:ph type="sldNum" idx="12"/>
          </p:nvPr>
        </p:nvSpPr>
        <p:spPr>
          <a:xfrm>
            <a:off x="3884760" y="8685360"/>
            <a:ext cx="2971440" cy="45828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de-DE" sz="1200" b="0" strike="noStrike">
                <a:solidFill>
                  <a:schemeClr val="dk1"/>
                </a:solidFill>
                <a:latin typeface="Times New Roman"/>
                <a:ea typeface="Times New Roman"/>
                <a:cs typeface="Times New Roman"/>
                <a:sym typeface="Times New Roman"/>
              </a:rPr>
              <a:t>2</a:t>
            </a:fld>
            <a:endParaRPr sz="1200" b="0"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6866e0bc6b_6_0: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6866e0bc6b_6_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de-DE" sz="1500"/>
              <a:t>Back-up Slide: Explain how the high COP relates to low evap temp and high condens temp.</a:t>
            </a:r>
            <a:endParaRPr sz="1500"/>
          </a:p>
        </p:txBody>
      </p:sp>
      <p:sp>
        <p:nvSpPr>
          <p:cNvPr id="621" name="Google Shape;621;g26866e0bc6b_6_0: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chemeClr val="dk1"/>
              </a:buClr>
              <a:buSzPts val="1400"/>
              <a:buFont typeface="Times New Roman"/>
              <a:buNone/>
            </a:pPr>
            <a:fld id="{00000000-1234-1234-1234-123412341234}" type="slidenum">
              <a:rPr lang="de-DE"/>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de-DE" sz="1500" b="1"/>
              <a:t>Emre:</a:t>
            </a:r>
            <a:endParaRPr sz="1500" b="1"/>
          </a:p>
        </p:txBody>
      </p:sp>
      <p:sp>
        <p:nvSpPr>
          <p:cNvPr id="432" name="Google Shape;432;p3: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b76865d181_1_54: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de-DE" sz="1500" b="1"/>
              <a:t>Emre:</a:t>
            </a:r>
            <a:r>
              <a:rPr lang="de-DE" sz="1500"/>
              <a:t> Important explanation for heat pump vs refrigeration cycle. Evaporator vs Condenser</a:t>
            </a:r>
            <a:endParaRPr sz="1500"/>
          </a:p>
        </p:txBody>
      </p:sp>
      <p:sp>
        <p:nvSpPr>
          <p:cNvPr id="441" name="Google Shape;441;g2b76865d181_1_54:notes"/>
          <p:cNvSpPr>
            <a:spLocks noGrp="1" noRot="1" noChangeAspect="1"/>
          </p:cNvSpPr>
          <p:nvPr>
            <p:ph type="sldImg" idx="2"/>
          </p:nvPr>
        </p:nvSpPr>
        <p:spPr>
          <a:xfrm>
            <a:off x="216000" y="812520"/>
            <a:ext cx="7127400" cy="400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4: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de-DE" sz="1500"/>
              <a:t>We choose the insulation material with as low k values as possible. Thus, cooling demand and heat transfer to the outside is reduced.</a:t>
            </a:r>
            <a:endParaRPr sz="1500"/>
          </a:p>
          <a:p>
            <a:pPr marL="0" lvl="0" indent="0" algn="l" rtl="0">
              <a:spcBef>
                <a:spcPts val="0"/>
              </a:spcBef>
              <a:spcAft>
                <a:spcPts val="0"/>
              </a:spcAft>
              <a:buNone/>
            </a:pPr>
            <a:r>
              <a:rPr lang="de-DE" sz="1500"/>
              <a:t>to keep as much cold air in as possible.</a:t>
            </a:r>
            <a:endParaRPr sz="1500"/>
          </a:p>
          <a:p>
            <a:pPr marL="914400" lvl="0" indent="0" algn="l" rtl="0">
              <a:spcBef>
                <a:spcPts val="0"/>
              </a:spcBef>
              <a:spcAft>
                <a:spcPts val="0"/>
              </a:spcAft>
              <a:buNone/>
            </a:pPr>
            <a:endParaRPr sz="1500"/>
          </a:p>
          <a:p>
            <a:pPr marL="914400" lvl="0" indent="0" algn="l" rtl="0">
              <a:spcBef>
                <a:spcPts val="0"/>
              </a:spcBef>
              <a:spcAft>
                <a:spcPts val="0"/>
              </a:spcAft>
              <a:buClr>
                <a:schemeClr val="dk1"/>
              </a:buClr>
              <a:buSzPts val="1100"/>
              <a:buFont typeface="Arial"/>
              <a:buNone/>
            </a:pPr>
            <a:endParaRPr sz="1500"/>
          </a:p>
        </p:txBody>
      </p:sp>
      <p:sp>
        <p:nvSpPr>
          <p:cNvPr id="459" name="Google Shape;459;p4:notes"/>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b76865d181_1_5:notes"/>
          <p:cNvSpPr>
            <a:spLocks noGrp="1" noRot="1" noChangeAspect="1"/>
          </p:cNvSpPr>
          <p:nvPr>
            <p:ph type="sldImg" idx="2"/>
          </p:nvPr>
        </p:nvSpPr>
        <p:spPr>
          <a:xfrm>
            <a:off x="685800" y="1143000"/>
            <a:ext cx="5486100" cy="30858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8" name="Google Shape;468;g2b76865d181_1_5:notes"/>
          <p:cNvSpPr txBox="1">
            <a:spLocks noGrp="1"/>
          </p:cNvSpPr>
          <p:nvPr>
            <p:ph type="body" idx="1"/>
          </p:nvPr>
        </p:nvSpPr>
        <p:spPr>
          <a:xfrm>
            <a:off x="685800" y="4400640"/>
            <a:ext cx="5486100" cy="36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de-DE" sz="1500" b="1"/>
              <a:t>Alberto:  </a:t>
            </a:r>
            <a:r>
              <a:rPr lang="de-DE" sz="1500" i="1"/>
              <a:t>(k thermal conductivity coeff)</a:t>
            </a:r>
            <a:endParaRPr sz="1500" i="1"/>
          </a:p>
          <a:p>
            <a:pPr marL="0" lvl="0" indent="0" algn="l" rtl="0">
              <a:spcBef>
                <a:spcPts val="0"/>
              </a:spcBef>
              <a:spcAft>
                <a:spcPts val="0"/>
              </a:spcAft>
              <a:buClr>
                <a:schemeClr val="dk1"/>
              </a:buClr>
              <a:buFont typeface="Arial"/>
              <a:buNone/>
            </a:pPr>
            <a:endParaRPr sz="1500" b="1"/>
          </a:p>
          <a:p>
            <a:pPr marL="0" lvl="0" indent="0" algn="l" rtl="0">
              <a:spcBef>
                <a:spcPts val="0"/>
              </a:spcBef>
              <a:spcAft>
                <a:spcPts val="0"/>
              </a:spcAft>
              <a:buNone/>
            </a:pPr>
            <a:r>
              <a:rPr lang="de-DE" sz="1500"/>
              <a:t>(The graph means that) with the least amount of heat, we reach our desired T for the inside freezer.</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de-DE" sz="1500"/>
              <a:t>We finally select: a) Walls + Ceiling:    Polyurethane</a:t>
            </a:r>
            <a:endParaRPr sz="1500"/>
          </a:p>
          <a:p>
            <a:pPr marL="0" lvl="0" indent="0" algn="l" rtl="0">
              <a:spcBef>
                <a:spcPts val="0"/>
              </a:spcBef>
              <a:spcAft>
                <a:spcPts val="0"/>
              </a:spcAft>
              <a:buNone/>
            </a:pPr>
            <a:r>
              <a:rPr lang="de-DE" sz="1500"/>
              <a:t>			  b) Floor:    Concrete</a:t>
            </a:r>
            <a:endParaRPr sz="1500"/>
          </a:p>
          <a:p>
            <a:pPr marL="0" lvl="0" indent="0" algn="l" rtl="0">
              <a:lnSpc>
                <a:spcPct val="110000"/>
              </a:lnSpc>
              <a:spcBef>
                <a:spcPts val="0"/>
              </a:spcBef>
              <a:spcAft>
                <a:spcPts val="0"/>
              </a:spcAft>
              <a:buClr>
                <a:schemeClr val="dk1"/>
              </a:buClr>
              <a:buSzPts val="1100"/>
              <a:buFont typeface="Arial"/>
              <a:buNone/>
            </a:pPr>
            <a:r>
              <a:rPr lang="de-DE">
                <a:solidFill>
                  <a:srgbClr val="29314D"/>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a:t>
            </a:r>
            <a:endParaRPr>
              <a:solidFill>
                <a:srgbClr val="29314D"/>
              </a:solidFill>
              <a:highlight>
                <a:srgbClr val="FFFFFF"/>
              </a:highlight>
              <a:latin typeface="Roboto"/>
              <a:ea typeface="Roboto"/>
              <a:cs typeface="Roboto"/>
              <a:sym typeface="Roboto"/>
            </a:endParaRPr>
          </a:p>
          <a:p>
            <a:pPr marL="0" lvl="0" indent="0" algn="l" rtl="0">
              <a:lnSpc>
                <a:spcPct val="110000"/>
              </a:lnSpc>
              <a:spcBef>
                <a:spcPts val="200"/>
              </a:spcBef>
              <a:spcAft>
                <a:spcPts val="0"/>
              </a:spcAft>
              <a:buClr>
                <a:schemeClr val="dk1"/>
              </a:buClr>
              <a:buSzPts val="1100"/>
              <a:buFont typeface="Arial"/>
              <a:buNone/>
            </a:pPr>
            <a:r>
              <a:rPr lang="de-DE">
                <a:solidFill>
                  <a:srgbClr val="29314D"/>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a:t>
            </a:r>
            <a:endParaRPr>
              <a:solidFill>
                <a:srgbClr val="29314D"/>
              </a:solidFill>
              <a:highlight>
                <a:srgbClr val="FFFFFF"/>
              </a:highlight>
              <a:latin typeface="Roboto"/>
              <a:ea typeface="Roboto"/>
              <a:cs typeface="Roboto"/>
              <a:sym typeface="Roboto"/>
            </a:endParaRPr>
          </a:p>
          <a:p>
            <a:pPr marL="0" lvl="0" indent="0" algn="l" rtl="0">
              <a:lnSpc>
                <a:spcPct val="110000"/>
              </a:lnSpc>
              <a:spcBef>
                <a:spcPts val="200"/>
              </a:spcBef>
              <a:spcAft>
                <a:spcPts val="0"/>
              </a:spcAft>
              <a:buClr>
                <a:schemeClr val="dk1"/>
              </a:buClr>
              <a:buSzPts val="1100"/>
              <a:buFont typeface="Arial"/>
              <a:buNone/>
            </a:pPr>
            <a:r>
              <a:rPr lang="de-DE">
                <a:solidFill>
                  <a:srgbClr val="29314D"/>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a:t>
            </a:r>
            <a:endParaRPr>
              <a:solidFill>
                <a:srgbClr val="29314D"/>
              </a:solidFill>
              <a:highlight>
                <a:srgbClr val="FFFFFF"/>
              </a:highlight>
              <a:latin typeface="Roboto"/>
              <a:ea typeface="Roboto"/>
              <a:cs typeface="Roboto"/>
              <a:sym typeface="Roboto"/>
            </a:endParaRPr>
          </a:p>
          <a:p>
            <a:pPr marL="0" lvl="0" indent="0" algn="l" rtl="0">
              <a:lnSpc>
                <a:spcPct val="110000"/>
              </a:lnSpc>
              <a:spcBef>
                <a:spcPts val="200"/>
              </a:spcBef>
              <a:spcAft>
                <a:spcPts val="0"/>
              </a:spcAft>
              <a:buClr>
                <a:schemeClr val="dk1"/>
              </a:buClr>
              <a:buSzPts val="1100"/>
              <a:buFont typeface="Arial"/>
              <a:buNone/>
            </a:pPr>
            <a:r>
              <a:rPr lang="de-DE">
                <a:solidFill>
                  <a:srgbClr val="29314D"/>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a:t>
            </a:r>
            <a:endParaRPr>
              <a:solidFill>
                <a:srgbClr val="29314D"/>
              </a:solidFill>
              <a:highlight>
                <a:srgbClr val="FFFFFF"/>
              </a:highlight>
              <a:latin typeface="Roboto"/>
              <a:ea typeface="Roboto"/>
              <a:cs typeface="Roboto"/>
              <a:sym typeface="Roboto"/>
            </a:endParaRPr>
          </a:p>
          <a:p>
            <a:pPr marL="0" lvl="0" indent="0" algn="l" rtl="0">
              <a:spcBef>
                <a:spcPts val="200"/>
              </a:spcBef>
              <a:spcAft>
                <a:spcPts val="0"/>
              </a:spcAft>
              <a:buNone/>
            </a:pPr>
            <a:endParaRPr sz="1500" b="1"/>
          </a:p>
        </p:txBody>
      </p:sp>
      <p:sp>
        <p:nvSpPr>
          <p:cNvPr id="469" name="Google Shape;469;g2b76865d181_1_5:notes"/>
          <p:cNvSpPr txBox="1">
            <a:spLocks noGrp="1"/>
          </p:cNvSpPr>
          <p:nvPr>
            <p:ph type="sldNum" idx="12"/>
          </p:nvPr>
        </p:nvSpPr>
        <p:spPr>
          <a:xfrm>
            <a:off x="3884760" y="8685360"/>
            <a:ext cx="2971500" cy="4584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1200"/>
              <a:buFont typeface="Times New Roman"/>
              <a:buNone/>
            </a:pPr>
            <a:fld id="{00000000-1234-1234-1234-123412341234}" type="slidenum">
              <a:rPr lang="de-DE" sz="1200" b="0" strike="noStrike">
                <a:solidFill>
                  <a:schemeClr val="dk1"/>
                </a:solidFill>
                <a:latin typeface="Times New Roman"/>
                <a:ea typeface="Times New Roman"/>
                <a:cs typeface="Times New Roman"/>
                <a:sym typeface="Times New Roman"/>
              </a:rPr>
              <a:t>6</a:t>
            </a:fld>
            <a:endParaRPr sz="1200" b="0"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5: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de-DE" sz="1500" b="1"/>
              <a:t>Alberto:</a:t>
            </a:r>
            <a:endParaRPr sz="1500" b="1"/>
          </a:p>
          <a:p>
            <a:pPr marL="0" lvl="0" indent="0" algn="l" rtl="0">
              <a:spcBef>
                <a:spcPts val="0"/>
              </a:spcBef>
              <a:spcAft>
                <a:spcPts val="0"/>
              </a:spcAft>
              <a:buNone/>
            </a:pPr>
            <a:endParaRPr sz="1500"/>
          </a:p>
          <a:p>
            <a:pPr marL="0" lvl="0" indent="0" algn="l" rtl="0">
              <a:spcBef>
                <a:spcPts val="0"/>
              </a:spcBef>
              <a:spcAft>
                <a:spcPts val="0"/>
              </a:spcAft>
              <a:buNone/>
            </a:pPr>
            <a:r>
              <a:rPr lang="de-DE" sz="1500"/>
              <a:t>Talk about chosen temperature</a:t>
            </a:r>
            <a:endParaRPr sz="1500"/>
          </a:p>
          <a:p>
            <a:pPr marL="0" lvl="0" indent="0" algn="l" rtl="0">
              <a:spcBef>
                <a:spcPts val="0"/>
              </a:spcBef>
              <a:spcAft>
                <a:spcPts val="0"/>
              </a:spcAft>
              <a:buNone/>
            </a:pPr>
            <a:r>
              <a:rPr lang="de-DE" sz="1500"/>
              <a:t>Average temperature (dotted line) = 9.83 C</a:t>
            </a:r>
            <a:endParaRPr sz="1500"/>
          </a:p>
        </p:txBody>
      </p:sp>
      <p:sp>
        <p:nvSpPr>
          <p:cNvPr id="478" name="Google Shape;478;p5:notes"/>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6866e0bc6b_6_10: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6866e0bc6b_6_10:notes"/>
          <p:cNvSpPr txBox="1">
            <a:spLocks noGrp="1"/>
          </p:cNvSpPr>
          <p:nvPr>
            <p:ph type="body" idx="1"/>
          </p:nvPr>
        </p:nvSpPr>
        <p:spPr>
          <a:xfrm>
            <a:off x="756000" y="5078520"/>
            <a:ext cx="6047700" cy="481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de-DE" sz="1500" b="1"/>
              <a:t>Alberto:</a:t>
            </a:r>
            <a:endParaRPr sz="1500" b="1"/>
          </a:p>
          <a:p>
            <a:pPr marL="0" lvl="0" indent="0" algn="l" rtl="0">
              <a:spcBef>
                <a:spcPts val="0"/>
              </a:spcBef>
              <a:spcAft>
                <a:spcPts val="0"/>
              </a:spcAft>
              <a:buNone/>
            </a:pPr>
            <a:endParaRPr sz="1500"/>
          </a:p>
          <a:p>
            <a:pPr marL="0" lvl="0" indent="0" algn="l" rtl="0">
              <a:spcBef>
                <a:spcPts val="0"/>
              </a:spcBef>
              <a:spcAft>
                <a:spcPts val="0"/>
              </a:spcAft>
              <a:buNone/>
            </a:pPr>
            <a:r>
              <a:rPr lang="de-DE"/>
              <a:t>We will then select </a:t>
            </a:r>
            <a:r>
              <a:rPr lang="de-DE" b="1"/>
              <a:t>T for the Evaporator</a:t>
            </a:r>
            <a:r>
              <a:rPr lang="de-DE"/>
              <a:t> and the </a:t>
            </a:r>
            <a:r>
              <a:rPr lang="de-DE" b="1"/>
              <a:t>T for Condenser</a:t>
            </a:r>
            <a:r>
              <a:rPr lang="de-DE"/>
              <a:t>. </a:t>
            </a:r>
            <a:endParaRPr/>
          </a:p>
        </p:txBody>
      </p:sp>
      <p:sp>
        <p:nvSpPr>
          <p:cNvPr id="489" name="Google Shape;489;g26866e0bc6b_6_10:notes"/>
          <p:cNvSpPr txBox="1">
            <a:spLocks noGrp="1"/>
          </p:cNvSpPr>
          <p:nvPr>
            <p:ph type="sldNum" idx="12"/>
          </p:nvPr>
        </p:nvSpPr>
        <p:spPr>
          <a:xfrm>
            <a:off x="4278960" y="10157400"/>
            <a:ext cx="3280800" cy="534300"/>
          </a:xfrm>
          <a:prstGeom prst="rect">
            <a:avLst/>
          </a:prstGeom>
        </p:spPr>
        <p:txBody>
          <a:bodyPr spcFirstLastPara="1" wrap="square" lIns="0" tIns="0" rIns="0" bIns="0" anchor="b" anchorCtr="0">
            <a:noAutofit/>
          </a:bodyPr>
          <a:lstStyle/>
          <a:p>
            <a:pPr marL="0" lvl="0" indent="0" algn="r" rtl="0">
              <a:spcBef>
                <a:spcPts val="0"/>
              </a:spcBef>
              <a:spcAft>
                <a:spcPts val="0"/>
              </a:spcAft>
              <a:buClr>
                <a:schemeClr val="dk1"/>
              </a:buClr>
              <a:buSzPts val="1400"/>
              <a:buFont typeface="Times New Roman"/>
              <a:buNone/>
            </a:pPr>
            <a:fld id="{00000000-1234-1234-1234-123412341234}" type="slidenum">
              <a:rPr lang="de-DE"/>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7: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de-DE" sz="1300" b="1"/>
              <a:t>Alberto:</a:t>
            </a:r>
            <a:endParaRPr sz="1300" b="1"/>
          </a:p>
          <a:p>
            <a:pPr marL="0" lvl="0" indent="0" algn="l" rtl="0">
              <a:spcBef>
                <a:spcPts val="0"/>
              </a:spcBef>
              <a:spcAft>
                <a:spcPts val="0"/>
              </a:spcAft>
              <a:buNone/>
            </a:pPr>
            <a:endParaRPr sz="1300"/>
          </a:p>
          <a:p>
            <a:pPr marL="0" lvl="0" indent="0" algn="l" rtl="0">
              <a:spcBef>
                <a:spcPts val="0"/>
              </a:spcBef>
              <a:spcAft>
                <a:spcPts val="0"/>
              </a:spcAft>
              <a:buNone/>
            </a:pPr>
            <a:r>
              <a:rPr lang="de-DE" sz="1300"/>
              <a:t>1. We selected an adequate single value of temperature that is the yearly average in Hamburg for our steady state analysis.</a:t>
            </a:r>
            <a:endParaRPr sz="1300"/>
          </a:p>
          <a:p>
            <a:pPr marL="0" lvl="0" indent="0" algn="l" rtl="0">
              <a:spcBef>
                <a:spcPts val="0"/>
              </a:spcBef>
              <a:spcAft>
                <a:spcPts val="0"/>
              </a:spcAft>
              <a:buNone/>
            </a:pPr>
            <a:r>
              <a:rPr lang="de-DE" sz="1300"/>
              <a:t>2. We extrapolated for a evaporator and condenser temperature and range of values around it.</a:t>
            </a:r>
            <a:endParaRPr sz="1300"/>
          </a:p>
          <a:p>
            <a:pPr marL="0" lvl="0" indent="0" algn="l" rtl="0">
              <a:spcBef>
                <a:spcPts val="0"/>
              </a:spcBef>
              <a:spcAft>
                <a:spcPts val="0"/>
              </a:spcAft>
              <a:buClr>
                <a:schemeClr val="dk1"/>
              </a:buClr>
              <a:buSzPts val="1100"/>
              <a:buFont typeface="Arial"/>
              <a:buNone/>
            </a:pPr>
            <a:r>
              <a:rPr lang="de-DE" sz="1300"/>
              <a:t>3. Perform the COP and Efficiency analysis for each refrigerant</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de-DE" sz="1300"/>
              <a:t>Point out the Ammonia and R290 lines.</a:t>
            </a:r>
            <a:endParaRPr sz="1300"/>
          </a:p>
        </p:txBody>
      </p:sp>
      <p:sp>
        <p:nvSpPr>
          <p:cNvPr id="498" name="Google Shape;498;p7:notes"/>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4"/>
        <p:cNvGrpSpPr/>
        <p:nvPr/>
      </p:nvGrpSpPr>
      <p:grpSpPr>
        <a:xfrm>
          <a:off x="0" y="0"/>
          <a:ext cx="0" cy="0"/>
          <a:chOff x="0" y="0"/>
          <a:chExt cx="0" cy="0"/>
        </a:xfrm>
      </p:grpSpPr>
      <p:sp>
        <p:nvSpPr>
          <p:cNvPr id="45" name="Google Shape;45;p11"/>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1"/>
          <p:cNvSpPr txBox="1">
            <a:spLocks noGrp="1"/>
          </p:cNvSpPr>
          <p:nvPr>
            <p:ph type="body" idx="1"/>
          </p:nvPr>
        </p:nvSpPr>
        <p:spPr>
          <a:xfrm>
            <a:off x="2063880" y="1557360"/>
            <a:ext cx="410364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1"/>
          <p:cNvSpPr txBox="1">
            <a:spLocks noGrp="1"/>
          </p:cNvSpPr>
          <p:nvPr>
            <p:ph type="body" idx="2"/>
          </p:nvPr>
        </p:nvSpPr>
        <p:spPr>
          <a:xfrm>
            <a:off x="2063880" y="3964320"/>
            <a:ext cx="410364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8"/>
        <p:cNvGrpSpPr/>
        <p:nvPr/>
      </p:nvGrpSpPr>
      <p:grpSpPr>
        <a:xfrm>
          <a:off x="0" y="0"/>
          <a:ext cx="0" cy="0"/>
          <a:chOff x="0" y="0"/>
          <a:chExt cx="0" cy="0"/>
        </a:xfrm>
      </p:grpSpPr>
      <p:sp>
        <p:nvSpPr>
          <p:cNvPr id="49" name="Google Shape;49;p12"/>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12"/>
          <p:cNvSpPr txBox="1">
            <a:spLocks noGrp="1"/>
          </p:cNvSpPr>
          <p:nvPr>
            <p:ph type="body" idx="1"/>
          </p:nvPr>
        </p:nvSpPr>
        <p:spPr>
          <a:xfrm>
            <a:off x="206388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body" idx="2"/>
          </p:nvPr>
        </p:nvSpPr>
        <p:spPr>
          <a:xfrm>
            <a:off x="416664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2"/>
          <p:cNvSpPr txBox="1">
            <a:spLocks noGrp="1"/>
          </p:cNvSpPr>
          <p:nvPr>
            <p:ph type="body" idx="3"/>
          </p:nvPr>
        </p:nvSpPr>
        <p:spPr>
          <a:xfrm>
            <a:off x="206388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2"/>
          <p:cNvSpPr txBox="1">
            <a:spLocks noGrp="1"/>
          </p:cNvSpPr>
          <p:nvPr>
            <p:ph type="body" idx="4"/>
          </p:nvPr>
        </p:nvSpPr>
        <p:spPr>
          <a:xfrm>
            <a:off x="416664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3"/>
          <p:cNvSpPr txBox="1">
            <a:spLocks noGrp="1"/>
          </p:cNvSpPr>
          <p:nvPr>
            <p:ph type="body" idx="1"/>
          </p:nvPr>
        </p:nvSpPr>
        <p:spPr>
          <a:xfrm>
            <a:off x="2063880" y="155736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3"/>
          <p:cNvSpPr txBox="1">
            <a:spLocks noGrp="1"/>
          </p:cNvSpPr>
          <p:nvPr>
            <p:ph type="body" idx="2"/>
          </p:nvPr>
        </p:nvSpPr>
        <p:spPr>
          <a:xfrm>
            <a:off x="3451680" y="155736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3"/>
          <p:cNvSpPr txBox="1">
            <a:spLocks noGrp="1"/>
          </p:cNvSpPr>
          <p:nvPr>
            <p:ph type="body" idx="3"/>
          </p:nvPr>
        </p:nvSpPr>
        <p:spPr>
          <a:xfrm>
            <a:off x="4839120" y="155736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4"/>
          </p:nvPr>
        </p:nvSpPr>
        <p:spPr>
          <a:xfrm>
            <a:off x="2063880" y="396432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3"/>
          <p:cNvSpPr txBox="1">
            <a:spLocks noGrp="1"/>
          </p:cNvSpPr>
          <p:nvPr>
            <p:ph type="body" idx="5"/>
          </p:nvPr>
        </p:nvSpPr>
        <p:spPr>
          <a:xfrm>
            <a:off x="3451680" y="396432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body" idx="6"/>
          </p:nvPr>
        </p:nvSpPr>
        <p:spPr>
          <a:xfrm>
            <a:off x="4839120" y="396432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6"/>
          <p:cNvSpPr txBox="1">
            <a:spLocks noGrp="1"/>
          </p:cNvSpPr>
          <p:nvPr>
            <p:ph type="subTitle" idx="1"/>
          </p:nvPr>
        </p:nvSpPr>
        <p:spPr>
          <a:xfrm>
            <a:off x="2063880" y="1557360"/>
            <a:ext cx="4103640" cy="46080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7"/>
          <p:cNvSpPr txBox="1">
            <a:spLocks noGrp="1"/>
          </p:cNvSpPr>
          <p:nvPr>
            <p:ph type="body" idx="1"/>
          </p:nvPr>
        </p:nvSpPr>
        <p:spPr>
          <a:xfrm>
            <a:off x="2063880" y="1557360"/>
            <a:ext cx="410364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8"/>
          <p:cNvSpPr txBox="1">
            <a:spLocks noGrp="1"/>
          </p:cNvSpPr>
          <p:nvPr>
            <p:ph type="body" idx="1"/>
          </p:nvPr>
        </p:nvSpPr>
        <p:spPr>
          <a:xfrm>
            <a:off x="206388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8"/>
          <p:cNvSpPr txBox="1">
            <a:spLocks noGrp="1"/>
          </p:cNvSpPr>
          <p:nvPr>
            <p:ph type="body" idx="2"/>
          </p:nvPr>
        </p:nvSpPr>
        <p:spPr>
          <a:xfrm>
            <a:off x="416664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84"/>
        <p:cNvGrpSpPr/>
        <p:nvPr/>
      </p:nvGrpSpPr>
      <p:grpSpPr>
        <a:xfrm>
          <a:off x="0" y="0"/>
          <a:ext cx="0" cy="0"/>
          <a:chOff x="0" y="0"/>
          <a:chExt cx="0" cy="0"/>
        </a:xfrm>
      </p:grpSpPr>
      <p:sp>
        <p:nvSpPr>
          <p:cNvPr id="85" name="Google Shape;85;p20"/>
          <p:cNvSpPr txBox="1">
            <a:spLocks noGrp="1"/>
          </p:cNvSpPr>
          <p:nvPr>
            <p:ph type="subTitle" idx="1"/>
          </p:nvPr>
        </p:nvSpPr>
        <p:spPr>
          <a:xfrm>
            <a:off x="2062800" y="938520"/>
            <a:ext cx="8604720" cy="20322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1"/>
          <p:cNvSpPr txBox="1">
            <a:spLocks noGrp="1"/>
          </p:cNvSpPr>
          <p:nvPr>
            <p:ph type="body" idx="1"/>
          </p:nvPr>
        </p:nvSpPr>
        <p:spPr>
          <a:xfrm>
            <a:off x="206388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1"/>
          <p:cNvSpPr txBox="1">
            <a:spLocks noGrp="1"/>
          </p:cNvSpPr>
          <p:nvPr>
            <p:ph type="body" idx="2"/>
          </p:nvPr>
        </p:nvSpPr>
        <p:spPr>
          <a:xfrm>
            <a:off x="416664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21"/>
          <p:cNvSpPr txBox="1">
            <a:spLocks noGrp="1"/>
          </p:cNvSpPr>
          <p:nvPr>
            <p:ph type="body" idx="3"/>
          </p:nvPr>
        </p:nvSpPr>
        <p:spPr>
          <a:xfrm>
            <a:off x="206388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2063880" y="1557360"/>
            <a:ext cx="4103640" cy="46080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91"/>
        <p:cNvGrpSpPr/>
        <p:nvPr/>
      </p:nvGrpSpPr>
      <p:grpSpPr>
        <a:xfrm>
          <a:off x="0" y="0"/>
          <a:ext cx="0" cy="0"/>
          <a:chOff x="0" y="0"/>
          <a:chExt cx="0" cy="0"/>
        </a:xfrm>
      </p:grpSpPr>
      <p:sp>
        <p:nvSpPr>
          <p:cNvPr id="92" name="Google Shape;92;p22"/>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22"/>
          <p:cNvSpPr txBox="1">
            <a:spLocks noGrp="1"/>
          </p:cNvSpPr>
          <p:nvPr>
            <p:ph type="body" idx="1"/>
          </p:nvPr>
        </p:nvSpPr>
        <p:spPr>
          <a:xfrm>
            <a:off x="206388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22"/>
          <p:cNvSpPr txBox="1">
            <a:spLocks noGrp="1"/>
          </p:cNvSpPr>
          <p:nvPr>
            <p:ph type="body" idx="2"/>
          </p:nvPr>
        </p:nvSpPr>
        <p:spPr>
          <a:xfrm>
            <a:off x="416664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22"/>
          <p:cNvSpPr txBox="1">
            <a:spLocks noGrp="1"/>
          </p:cNvSpPr>
          <p:nvPr>
            <p:ph type="body" idx="3"/>
          </p:nvPr>
        </p:nvSpPr>
        <p:spPr>
          <a:xfrm>
            <a:off x="416664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3"/>
          <p:cNvSpPr txBox="1">
            <a:spLocks noGrp="1"/>
          </p:cNvSpPr>
          <p:nvPr>
            <p:ph type="body" idx="1"/>
          </p:nvPr>
        </p:nvSpPr>
        <p:spPr>
          <a:xfrm>
            <a:off x="206388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23"/>
          <p:cNvSpPr txBox="1">
            <a:spLocks noGrp="1"/>
          </p:cNvSpPr>
          <p:nvPr>
            <p:ph type="body" idx="2"/>
          </p:nvPr>
        </p:nvSpPr>
        <p:spPr>
          <a:xfrm>
            <a:off x="416664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3"/>
          <p:cNvSpPr txBox="1">
            <a:spLocks noGrp="1"/>
          </p:cNvSpPr>
          <p:nvPr>
            <p:ph type="body" idx="3"/>
          </p:nvPr>
        </p:nvSpPr>
        <p:spPr>
          <a:xfrm>
            <a:off x="2063880" y="3964320"/>
            <a:ext cx="410364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01"/>
        <p:cNvGrpSpPr/>
        <p:nvPr/>
      </p:nvGrpSpPr>
      <p:grpSpPr>
        <a:xfrm>
          <a:off x="0" y="0"/>
          <a:ext cx="0" cy="0"/>
          <a:chOff x="0" y="0"/>
          <a:chExt cx="0" cy="0"/>
        </a:xfrm>
      </p:grpSpPr>
      <p:sp>
        <p:nvSpPr>
          <p:cNvPr id="102" name="Google Shape;102;p24"/>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24"/>
          <p:cNvSpPr txBox="1">
            <a:spLocks noGrp="1"/>
          </p:cNvSpPr>
          <p:nvPr>
            <p:ph type="body" idx="1"/>
          </p:nvPr>
        </p:nvSpPr>
        <p:spPr>
          <a:xfrm>
            <a:off x="2063880" y="1557360"/>
            <a:ext cx="410364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24"/>
          <p:cNvSpPr txBox="1">
            <a:spLocks noGrp="1"/>
          </p:cNvSpPr>
          <p:nvPr>
            <p:ph type="body" idx="2"/>
          </p:nvPr>
        </p:nvSpPr>
        <p:spPr>
          <a:xfrm>
            <a:off x="2063880" y="3964320"/>
            <a:ext cx="410364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05"/>
        <p:cNvGrpSpPr/>
        <p:nvPr/>
      </p:nvGrpSpPr>
      <p:grpSpPr>
        <a:xfrm>
          <a:off x="0" y="0"/>
          <a:ext cx="0" cy="0"/>
          <a:chOff x="0" y="0"/>
          <a:chExt cx="0" cy="0"/>
        </a:xfrm>
      </p:grpSpPr>
      <p:sp>
        <p:nvSpPr>
          <p:cNvPr id="106" name="Google Shape;106;p25"/>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25"/>
          <p:cNvSpPr txBox="1">
            <a:spLocks noGrp="1"/>
          </p:cNvSpPr>
          <p:nvPr>
            <p:ph type="body" idx="1"/>
          </p:nvPr>
        </p:nvSpPr>
        <p:spPr>
          <a:xfrm>
            <a:off x="206388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25"/>
          <p:cNvSpPr txBox="1">
            <a:spLocks noGrp="1"/>
          </p:cNvSpPr>
          <p:nvPr>
            <p:ph type="body" idx="2"/>
          </p:nvPr>
        </p:nvSpPr>
        <p:spPr>
          <a:xfrm>
            <a:off x="416664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5"/>
          <p:cNvSpPr txBox="1">
            <a:spLocks noGrp="1"/>
          </p:cNvSpPr>
          <p:nvPr>
            <p:ph type="body" idx="3"/>
          </p:nvPr>
        </p:nvSpPr>
        <p:spPr>
          <a:xfrm>
            <a:off x="206388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25"/>
          <p:cNvSpPr txBox="1">
            <a:spLocks noGrp="1"/>
          </p:cNvSpPr>
          <p:nvPr>
            <p:ph type="body" idx="4"/>
          </p:nvPr>
        </p:nvSpPr>
        <p:spPr>
          <a:xfrm>
            <a:off x="416664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11"/>
        <p:cNvGrpSpPr/>
        <p:nvPr/>
      </p:nvGrpSpPr>
      <p:grpSpPr>
        <a:xfrm>
          <a:off x="0" y="0"/>
          <a:ext cx="0" cy="0"/>
          <a:chOff x="0" y="0"/>
          <a:chExt cx="0" cy="0"/>
        </a:xfrm>
      </p:grpSpPr>
      <p:sp>
        <p:nvSpPr>
          <p:cNvPr id="112" name="Google Shape;112;p26"/>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6"/>
          <p:cNvSpPr txBox="1">
            <a:spLocks noGrp="1"/>
          </p:cNvSpPr>
          <p:nvPr>
            <p:ph type="body" idx="1"/>
          </p:nvPr>
        </p:nvSpPr>
        <p:spPr>
          <a:xfrm>
            <a:off x="2063880" y="155736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26"/>
          <p:cNvSpPr txBox="1">
            <a:spLocks noGrp="1"/>
          </p:cNvSpPr>
          <p:nvPr>
            <p:ph type="body" idx="2"/>
          </p:nvPr>
        </p:nvSpPr>
        <p:spPr>
          <a:xfrm>
            <a:off x="3451680" y="155736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26"/>
          <p:cNvSpPr txBox="1">
            <a:spLocks noGrp="1"/>
          </p:cNvSpPr>
          <p:nvPr>
            <p:ph type="body" idx="3"/>
          </p:nvPr>
        </p:nvSpPr>
        <p:spPr>
          <a:xfrm>
            <a:off x="4839120" y="155736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26"/>
          <p:cNvSpPr txBox="1">
            <a:spLocks noGrp="1"/>
          </p:cNvSpPr>
          <p:nvPr>
            <p:ph type="body" idx="4"/>
          </p:nvPr>
        </p:nvSpPr>
        <p:spPr>
          <a:xfrm>
            <a:off x="2063880" y="396432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26"/>
          <p:cNvSpPr txBox="1">
            <a:spLocks noGrp="1"/>
          </p:cNvSpPr>
          <p:nvPr>
            <p:ph type="body" idx="5"/>
          </p:nvPr>
        </p:nvSpPr>
        <p:spPr>
          <a:xfrm>
            <a:off x="3451680" y="396432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26"/>
          <p:cNvSpPr txBox="1">
            <a:spLocks noGrp="1"/>
          </p:cNvSpPr>
          <p:nvPr>
            <p:ph type="body" idx="6"/>
          </p:nvPr>
        </p:nvSpPr>
        <p:spPr>
          <a:xfrm>
            <a:off x="4839120" y="396432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29"/>
        <p:cNvGrpSpPr/>
        <p:nvPr/>
      </p:nvGrpSpPr>
      <p:grpSpPr>
        <a:xfrm>
          <a:off x="0" y="0"/>
          <a:ext cx="0" cy="0"/>
          <a:chOff x="0" y="0"/>
          <a:chExt cx="0" cy="0"/>
        </a:xfrm>
      </p:grpSpPr>
      <p:sp>
        <p:nvSpPr>
          <p:cNvPr id="130" name="Google Shape;130;p29"/>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9"/>
          <p:cNvSpPr txBox="1">
            <a:spLocks noGrp="1"/>
          </p:cNvSpPr>
          <p:nvPr>
            <p:ph type="subTitle" idx="1"/>
          </p:nvPr>
        </p:nvSpPr>
        <p:spPr>
          <a:xfrm>
            <a:off x="2063880" y="1557360"/>
            <a:ext cx="4103640" cy="46080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2"/>
        <p:cNvGrpSpPr/>
        <p:nvPr/>
      </p:nvGrpSpPr>
      <p:grpSpPr>
        <a:xfrm>
          <a:off x="0" y="0"/>
          <a:ext cx="0" cy="0"/>
          <a:chOff x="0" y="0"/>
          <a:chExt cx="0" cy="0"/>
        </a:xfrm>
      </p:grpSpPr>
      <p:sp>
        <p:nvSpPr>
          <p:cNvPr id="133" name="Google Shape;133;p30"/>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30"/>
          <p:cNvSpPr txBox="1">
            <a:spLocks noGrp="1"/>
          </p:cNvSpPr>
          <p:nvPr>
            <p:ph type="body" idx="1"/>
          </p:nvPr>
        </p:nvSpPr>
        <p:spPr>
          <a:xfrm>
            <a:off x="2063880" y="1557360"/>
            <a:ext cx="410364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35"/>
        <p:cNvGrpSpPr/>
        <p:nvPr/>
      </p:nvGrpSpPr>
      <p:grpSpPr>
        <a:xfrm>
          <a:off x="0" y="0"/>
          <a:ext cx="0" cy="0"/>
          <a:chOff x="0" y="0"/>
          <a:chExt cx="0" cy="0"/>
        </a:xfrm>
      </p:grpSpPr>
      <p:sp>
        <p:nvSpPr>
          <p:cNvPr id="136" name="Google Shape;136;p31"/>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31"/>
          <p:cNvSpPr txBox="1">
            <a:spLocks noGrp="1"/>
          </p:cNvSpPr>
          <p:nvPr>
            <p:ph type="body" idx="1"/>
          </p:nvPr>
        </p:nvSpPr>
        <p:spPr>
          <a:xfrm>
            <a:off x="206388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31"/>
          <p:cNvSpPr txBox="1">
            <a:spLocks noGrp="1"/>
          </p:cNvSpPr>
          <p:nvPr>
            <p:ph type="body" idx="2"/>
          </p:nvPr>
        </p:nvSpPr>
        <p:spPr>
          <a:xfrm>
            <a:off x="416664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32"/>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body" idx="1"/>
          </p:nvPr>
        </p:nvSpPr>
        <p:spPr>
          <a:xfrm>
            <a:off x="2063880" y="1557360"/>
            <a:ext cx="410364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41"/>
        <p:cNvGrpSpPr/>
        <p:nvPr/>
      </p:nvGrpSpPr>
      <p:grpSpPr>
        <a:xfrm>
          <a:off x="0" y="0"/>
          <a:ext cx="0" cy="0"/>
          <a:chOff x="0" y="0"/>
          <a:chExt cx="0" cy="0"/>
        </a:xfrm>
      </p:grpSpPr>
      <p:sp>
        <p:nvSpPr>
          <p:cNvPr id="142" name="Google Shape;142;p33"/>
          <p:cNvSpPr txBox="1">
            <a:spLocks noGrp="1"/>
          </p:cNvSpPr>
          <p:nvPr>
            <p:ph type="subTitle" idx="1"/>
          </p:nvPr>
        </p:nvSpPr>
        <p:spPr>
          <a:xfrm>
            <a:off x="2062800" y="938520"/>
            <a:ext cx="8604720" cy="20322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43"/>
        <p:cNvGrpSpPr/>
        <p:nvPr/>
      </p:nvGrpSpPr>
      <p:grpSpPr>
        <a:xfrm>
          <a:off x="0" y="0"/>
          <a:ext cx="0" cy="0"/>
          <a:chOff x="0" y="0"/>
          <a:chExt cx="0" cy="0"/>
        </a:xfrm>
      </p:grpSpPr>
      <p:sp>
        <p:nvSpPr>
          <p:cNvPr id="144" name="Google Shape;144;p34"/>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34"/>
          <p:cNvSpPr txBox="1">
            <a:spLocks noGrp="1"/>
          </p:cNvSpPr>
          <p:nvPr>
            <p:ph type="body" idx="1"/>
          </p:nvPr>
        </p:nvSpPr>
        <p:spPr>
          <a:xfrm>
            <a:off x="206388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34"/>
          <p:cNvSpPr txBox="1">
            <a:spLocks noGrp="1"/>
          </p:cNvSpPr>
          <p:nvPr>
            <p:ph type="body" idx="2"/>
          </p:nvPr>
        </p:nvSpPr>
        <p:spPr>
          <a:xfrm>
            <a:off x="416664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34"/>
          <p:cNvSpPr txBox="1">
            <a:spLocks noGrp="1"/>
          </p:cNvSpPr>
          <p:nvPr>
            <p:ph type="body" idx="3"/>
          </p:nvPr>
        </p:nvSpPr>
        <p:spPr>
          <a:xfrm>
            <a:off x="206388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48"/>
        <p:cNvGrpSpPr/>
        <p:nvPr/>
      </p:nvGrpSpPr>
      <p:grpSpPr>
        <a:xfrm>
          <a:off x="0" y="0"/>
          <a:ext cx="0" cy="0"/>
          <a:chOff x="0" y="0"/>
          <a:chExt cx="0" cy="0"/>
        </a:xfrm>
      </p:grpSpPr>
      <p:sp>
        <p:nvSpPr>
          <p:cNvPr id="149" name="Google Shape;149;p35"/>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35"/>
          <p:cNvSpPr txBox="1">
            <a:spLocks noGrp="1"/>
          </p:cNvSpPr>
          <p:nvPr>
            <p:ph type="body" idx="1"/>
          </p:nvPr>
        </p:nvSpPr>
        <p:spPr>
          <a:xfrm>
            <a:off x="206388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35"/>
          <p:cNvSpPr txBox="1">
            <a:spLocks noGrp="1"/>
          </p:cNvSpPr>
          <p:nvPr>
            <p:ph type="body" idx="2"/>
          </p:nvPr>
        </p:nvSpPr>
        <p:spPr>
          <a:xfrm>
            <a:off x="416664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35"/>
          <p:cNvSpPr txBox="1">
            <a:spLocks noGrp="1"/>
          </p:cNvSpPr>
          <p:nvPr>
            <p:ph type="body" idx="3"/>
          </p:nvPr>
        </p:nvSpPr>
        <p:spPr>
          <a:xfrm>
            <a:off x="416664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53"/>
        <p:cNvGrpSpPr/>
        <p:nvPr/>
      </p:nvGrpSpPr>
      <p:grpSpPr>
        <a:xfrm>
          <a:off x="0" y="0"/>
          <a:ext cx="0" cy="0"/>
          <a:chOff x="0" y="0"/>
          <a:chExt cx="0" cy="0"/>
        </a:xfrm>
      </p:grpSpPr>
      <p:sp>
        <p:nvSpPr>
          <p:cNvPr id="154" name="Google Shape;154;p36"/>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36"/>
          <p:cNvSpPr txBox="1">
            <a:spLocks noGrp="1"/>
          </p:cNvSpPr>
          <p:nvPr>
            <p:ph type="body" idx="1"/>
          </p:nvPr>
        </p:nvSpPr>
        <p:spPr>
          <a:xfrm>
            <a:off x="206388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36"/>
          <p:cNvSpPr txBox="1">
            <a:spLocks noGrp="1"/>
          </p:cNvSpPr>
          <p:nvPr>
            <p:ph type="body" idx="2"/>
          </p:nvPr>
        </p:nvSpPr>
        <p:spPr>
          <a:xfrm>
            <a:off x="416664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36"/>
          <p:cNvSpPr txBox="1">
            <a:spLocks noGrp="1"/>
          </p:cNvSpPr>
          <p:nvPr>
            <p:ph type="body" idx="3"/>
          </p:nvPr>
        </p:nvSpPr>
        <p:spPr>
          <a:xfrm>
            <a:off x="2063880" y="3964320"/>
            <a:ext cx="410364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58"/>
        <p:cNvGrpSpPr/>
        <p:nvPr/>
      </p:nvGrpSpPr>
      <p:grpSpPr>
        <a:xfrm>
          <a:off x="0" y="0"/>
          <a:ext cx="0" cy="0"/>
          <a:chOff x="0" y="0"/>
          <a:chExt cx="0" cy="0"/>
        </a:xfrm>
      </p:grpSpPr>
      <p:sp>
        <p:nvSpPr>
          <p:cNvPr id="159" name="Google Shape;159;p37"/>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37"/>
          <p:cNvSpPr txBox="1">
            <a:spLocks noGrp="1"/>
          </p:cNvSpPr>
          <p:nvPr>
            <p:ph type="body" idx="1"/>
          </p:nvPr>
        </p:nvSpPr>
        <p:spPr>
          <a:xfrm>
            <a:off x="2063880" y="1557360"/>
            <a:ext cx="410364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37"/>
          <p:cNvSpPr txBox="1">
            <a:spLocks noGrp="1"/>
          </p:cNvSpPr>
          <p:nvPr>
            <p:ph type="body" idx="2"/>
          </p:nvPr>
        </p:nvSpPr>
        <p:spPr>
          <a:xfrm>
            <a:off x="2063880" y="3964320"/>
            <a:ext cx="410364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62"/>
        <p:cNvGrpSpPr/>
        <p:nvPr/>
      </p:nvGrpSpPr>
      <p:grpSpPr>
        <a:xfrm>
          <a:off x="0" y="0"/>
          <a:ext cx="0" cy="0"/>
          <a:chOff x="0" y="0"/>
          <a:chExt cx="0" cy="0"/>
        </a:xfrm>
      </p:grpSpPr>
      <p:sp>
        <p:nvSpPr>
          <p:cNvPr id="163" name="Google Shape;163;p38"/>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38"/>
          <p:cNvSpPr txBox="1">
            <a:spLocks noGrp="1"/>
          </p:cNvSpPr>
          <p:nvPr>
            <p:ph type="body" idx="1"/>
          </p:nvPr>
        </p:nvSpPr>
        <p:spPr>
          <a:xfrm>
            <a:off x="206388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38"/>
          <p:cNvSpPr txBox="1">
            <a:spLocks noGrp="1"/>
          </p:cNvSpPr>
          <p:nvPr>
            <p:ph type="body" idx="2"/>
          </p:nvPr>
        </p:nvSpPr>
        <p:spPr>
          <a:xfrm>
            <a:off x="416664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38"/>
          <p:cNvSpPr txBox="1">
            <a:spLocks noGrp="1"/>
          </p:cNvSpPr>
          <p:nvPr>
            <p:ph type="body" idx="3"/>
          </p:nvPr>
        </p:nvSpPr>
        <p:spPr>
          <a:xfrm>
            <a:off x="206388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38"/>
          <p:cNvSpPr txBox="1">
            <a:spLocks noGrp="1"/>
          </p:cNvSpPr>
          <p:nvPr>
            <p:ph type="body" idx="4"/>
          </p:nvPr>
        </p:nvSpPr>
        <p:spPr>
          <a:xfrm>
            <a:off x="416664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68"/>
        <p:cNvGrpSpPr/>
        <p:nvPr/>
      </p:nvGrpSpPr>
      <p:grpSpPr>
        <a:xfrm>
          <a:off x="0" y="0"/>
          <a:ext cx="0" cy="0"/>
          <a:chOff x="0" y="0"/>
          <a:chExt cx="0" cy="0"/>
        </a:xfrm>
      </p:grpSpPr>
      <p:sp>
        <p:nvSpPr>
          <p:cNvPr id="169" name="Google Shape;169;p39"/>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39"/>
          <p:cNvSpPr txBox="1">
            <a:spLocks noGrp="1"/>
          </p:cNvSpPr>
          <p:nvPr>
            <p:ph type="body" idx="1"/>
          </p:nvPr>
        </p:nvSpPr>
        <p:spPr>
          <a:xfrm>
            <a:off x="2063880" y="155736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39"/>
          <p:cNvSpPr txBox="1">
            <a:spLocks noGrp="1"/>
          </p:cNvSpPr>
          <p:nvPr>
            <p:ph type="body" idx="2"/>
          </p:nvPr>
        </p:nvSpPr>
        <p:spPr>
          <a:xfrm>
            <a:off x="3451680" y="155736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39"/>
          <p:cNvSpPr txBox="1">
            <a:spLocks noGrp="1"/>
          </p:cNvSpPr>
          <p:nvPr>
            <p:ph type="body" idx="3"/>
          </p:nvPr>
        </p:nvSpPr>
        <p:spPr>
          <a:xfrm>
            <a:off x="4839120" y="155736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39"/>
          <p:cNvSpPr txBox="1">
            <a:spLocks noGrp="1"/>
          </p:cNvSpPr>
          <p:nvPr>
            <p:ph type="body" idx="4"/>
          </p:nvPr>
        </p:nvSpPr>
        <p:spPr>
          <a:xfrm>
            <a:off x="2063880" y="396432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39"/>
          <p:cNvSpPr txBox="1">
            <a:spLocks noGrp="1"/>
          </p:cNvSpPr>
          <p:nvPr>
            <p:ph type="body" idx="5"/>
          </p:nvPr>
        </p:nvSpPr>
        <p:spPr>
          <a:xfrm>
            <a:off x="3451680" y="396432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39"/>
          <p:cNvSpPr txBox="1">
            <a:spLocks noGrp="1"/>
          </p:cNvSpPr>
          <p:nvPr>
            <p:ph type="body" idx="6"/>
          </p:nvPr>
        </p:nvSpPr>
        <p:spPr>
          <a:xfrm>
            <a:off x="4839120" y="396432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6"/>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87"/>
        <p:cNvGrpSpPr/>
        <p:nvPr/>
      </p:nvGrpSpPr>
      <p:grpSpPr>
        <a:xfrm>
          <a:off x="0" y="0"/>
          <a:ext cx="0" cy="0"/>
          <a:chOff x="0" y="0"/>
          <a:chExt cx="0" cy="0"/>
        </a:xfrm>
      </p:grpSpPr>
      <p:sp>
        <p:nvSpPr>
          <p:cNvPr id="188" name="Google Shape;188;p42"/>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42"/>
          <p:cNvSpPr txBox="1">
            <a:spLocks noGrp="1"/>
          </p:cNvSpPr>
          <p:nvPr>
            <p:ph type="subTitle" idx="1"/>
          </p:nvPr>
        </p:nvSpPr>
        <p:spPr>
          <a:xfrm>
            <a:off x="2063880" y="1557360"/>
            <a:ext cx="4103640" cy="46080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90"/>
        <p:cNvGrpSpPr/>
        <p:nvPr/>
      </p:nvGrpSpPr>
      <p:grpSpPr>
        <a:xfrm>
          <a:off x="0" y="0"/>
          <a:ext cx="0" cy="0"/>
          <a:chOff x="0" y="0"/>
          <a:chExt cx="0" cy="0"/>
        </a:xfrm>
      </p:grpSpPr>
      <p:sp>
        <p:nvSpPr>
          <p:cNvPr id="191" name="Google Shape;191;p43"/>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2" name="Google Shape;192;p43"/>
          <p:cNvSpPr txBox="1">
            <a:spLocks noGrp="1"/>
          </p:cNvSpPr>
          <p:nvPr>
            <p:ph type="body" idx="1"/>
          </p:nvPr>
        </p:nvSpPr>
        <p:spPr>
          <a:xfrm>
            <a:off x="2063880" y="1557360"/>
            <a:ext cx="410364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
          <p:cNvSpPr txBox="1">
            <a:spLocks noGrp="1"/>
          </p:cNvSpPr>
          <p:nvPr>
            <p:ph type="body" idx="1"/>
          </p:nvPr>
        </p:nvSpPr>
        <p:spPr>
          <a:xfrm>
            <a:off x="206388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5"/>
          <p:cNvSpPr txBox="1">
            <a:spLocks noGrp="1"/>
          </p:cNvSpPr>
          <p:nvPr>
            <p:ph type="body" idx="2"/>
          </p:nvPr>
        </p:nvSpPr>
        <p:spPr>
          <a:xfrm>
            <a:off x="416664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93"/>
        <p:cNvGrpSpPr/>
        <p:nvPr/>
      </p:nvGrpSpPr>
      <p:grpSpPr>
        <a:xfrm>
          <a:off x="0" y="0"/>
          <a:ext cx="0" cy="0"/>
          <a:chOff x="0" y="0"/>
          <a:chExt cx="0" cy="0"/>
        </a:xfrm>
      </p:grpSpPr>
      <p:sp>
        <p:nvSpPr>
          <p:cNvPr id="194" name="Google Shape;194;p44"/>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44"/>
          <p:cNvSpPr txBox="1">
            <a:spLocks noGrp="1"/>
          </p:cNvSpPr>
          <p:nvPr>
            <p:ph type="body" idx="1"/>
          </p:nvPr>
        </p:nvSpPr>
        <p:spPr>
          <a:xfrm>
            <a:off x="206388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44"/>
          <p:cNvSpPr txBox="1">
            <a:spLocks noGrp="1"/>
          </p:cNvSpPr>
          <p:nvPr>
            <p:ph type="body" idx="2"/>
          </p:nvPr>
        </p:nvSpPr>
        <p:spPr>
          <a:xfrm>
            <a:off x="416664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7"/>
        <p:cNvGrpSpPr/>
        <p:nvPr/>
      </p:nvGrpSpPr>
      <p:grpSpPr>
        <a:xfrm>
          <a:off x="0" y="0"/>
          <a:ext cx="0" cy="0"/>
          <a:chOff x="0" y="0"/>
          <a:chExt cx="0" cy="0"/>
        </a:xfrm>
      </p:grpSpPr>
      <p:sp>
        <p:nvSpPr>
          <p:cNvPr id="198" name="Google Shape;198;p45"/>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99"/>
        <p:cNvGrpSpPr/>
        <p:nvPr/>
      </p:nvGrpSpPr>
      <p:grpSpPr>
        <a:xfrm>
          <a:off x="0" y="0"/>
          <a:ext cx="0" cy="0"/>
          <a:chOff x="0" y="0"/>
          <a:chExt cx="0" cy="0"/>
        </a:xfrm>
      </p:grpSpPr>
      <p:sp>
        <p:nvSpPr>
          <p:cNvPr id="200" name="Google Shape;200;p46"/>
          <p:cNvSpPr txBox="1">
            <a:spLocks noGrp="1"/>
          </p:cNvSpPr>
          <p:nvPr>
            <p:ph type="subTitle" idx="1"/>
          </p:nvPr>
        </p:nvSpPr>
        <p:spPr>
          <a:xfrm>
            <a:off x="2062800" y="938520"/>
            <a:ext cx="8604720" cy="20322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01"/>
        <p:cNvGrpSpPr/>
        <p:nvPr/>
      </p:nvGrpSpPr>
      <p:grpSpPr>
        <a:xfrm>
          <a:off x="0" y="0"/>
          <a:ext cx="0" cy="0"/>
          <a:chOff x="0" y="0"/>
          <a:chExt cx="0" cy="0"/>
        </a:xfrm>
      </p:grpSpPr>
      <p:sp>
        <p:nvSpPr>
          <p:cNvPr id="202" name="Google Shape;202;p47"/>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47"/>
          <p:cNvSpPr txBox="1">
            <a:spLocks noGrp="1"/>
          </p:cNvSpPr>
          <p:nvPr>
            <p:ph type="body" idx="1"/>
          </p:nvPr>
        </p:nvSpPr>
        <p:spPr>
          <a:xfrm>
            <a:off x="206388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47"/>
          <p:cNvSpPr txBox="1">
            <a:spLocks noGrp="1"/>
          </p:cNvSpPr>
          <p:nvPr>
            <p:ph type="body" idx="2"/>
          </p:nvPr>
        </p:nvSpPr>
        <p:spPr>
          <a:xfrm>
            <a:off x="416664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47"/>
          <p:cNvSpPr txBox="1">
            <a:spLocks noGrp="1"/>
          </p:cNvSpPr>
          <p:nvPr>
            <p:ph type="body" idx="3"/>
          </p:nvPr>
        </p:nvSpPr>
        <p:spPr>
          <a:xfrm>
            <a:off x="206388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06"/>
        <p:cNvGrpSpPr/>
        <p:nvPr/>
      </p:nvGrpSpPr>
      <p:grpSpPr>
        <a:xfrm>
          <a:off x="0" y="0"/>
          <a:ext cx="0" cy="0"/>
          <a:chOff x="0" y="0"/>
          <a:chExt cx="0" cy="0"/>
        </a:xfrm>
      </p:grpSpPr>
      <p:sp>
        <p:nvSpPr>
          <p:cNvPr id="207" name="Google Shape;207;p48"/>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8" name="Google Shape;208;p48"/>
          <p:cNvSpPr txBox="1">
            <a:spLocks noGrp="1"/>
          </p:cNvSpPr>
          <p:nvPr>
            <p:ph type="body" idx="1"/>
          </p:nvPr>
        </p:nvSpPr>
        <p:spPr>
          <a:xfrm>
            <a:off x="206388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48"/>
          <p:cNvSpPr txBox="1">
            <a:spLocks noGrp="1"/>
          </p:cNvSpPr>
          <p:nvPr>
            <p:ph type="body" idx="2"/>
          </p:nvPr>
        </p:nvSpPr>
        <p:spPr>
          <a:xfrm>
            <a:off x="416664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48"/>
          <p:cNvSpPr txBox="1">
            <a:spLocks noGrp="1"/>
          </p:cNvSpPr>
          <p:nvPr>
            <p:ph type="body" idx="3"/>
          </p:nvPr>
        </p:nvSpPr>
        <p:spPr>
          <a:xfrm>
            <a:off x="416664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11"/>
        <p:cNvGrpSpPr/>
        <p:nvPr/>
      </p:nvGrpSpPr>
      <p:grpSpPr>
        <a:xfrm>
          <a:off x="0" y="0"/>
          <a:ext cx="0" cy="0"/>
          <a:chOff x="0" y="0"/>
          <a:chExt cx="0" cy="0"/>
        </a:xfrm>
      </p:grpSpPr>
      <p:sp>
        <p:nvSpPr>
          <p:cNvPr id="212" name="Google Shape;212;p49"/>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49"/>
          <p:cNvSpPr txBox="1">
            <a:spLocks noGrp="1"/>
          </p:cNvSpPr>
          <p:nvPr>
            <p:ph type="body" idx="1"/>
          </p:nvPr>
        </p:nvSpPr>
        <p:spPr>
          <a:xfrm>
            <a:off x="206388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49"/>
          <p:cNvSpPr txBox="1">
            <a:spLocks noGrp="1"/>
          </p:cNvSpPr>
          <p:nvPr>
            <p:ph type="body" idx="2"/>
          </p:nvPr>
        </p:nvSpPr>
        <p:spPr>
          <a:xfrm>
            <a:off x="416664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 name="Google Shape;215;p49"/>
          <p:cNvSpPr txBox="1">
            <a:spLocks noGrp="1"/>
          </p:cNvSpPr>
          <p:nvPr>
            <p:ph type="body" idx="3"/>
          </p:nvPr>
        </p:nvSpPr>
        <p:spPr>
          <a:xfrm>
            <a:off x="2063880" y="3964320"/>
            <a:ext cx="410364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16"/>
        <p:cNvGrpSpPr/>
        <p:nvPr/>
      </p:nvGrpSpPr>
      <p:grpSpPr>
        <a:xfrm>
          <a:off x="0" y="0"/>
          <a:ext cx="0" cy="0"/>
          <a:chOff x="0" y="0"/>
          <a:chExt cx="0" cy="0"/>
        </a:xfrm>
      </p:grpSpPr>
      <p:sp>
        <p:nvSpPr>
          <p:cNvPr id="217" name="Google Shape;217;p50"/>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50"/>
          <p:cNvSpPr txBox="1">
            <a:spLocks noGrp="1"/>
          </p:cNvSpPr>
          <p:nvPr>
            <p:ph type="body" idx="1"/>
          </p:nvPr>
        </p:nvSpPr>
        <p:spPr>
          <a:xfrm>
            <a:off x="2063880" y="1557360"/>
            <a:ext cx="410364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p50"/>
          <p:cNvSpPr txBox="1">
            <a:spLocks noGrp="1"/>
          </p:cNvSpPr>
          <p:nvPr>
            <p:ph type="body" idx="2"/>
          </p:nvPr>
        </p:nvSpPr>
        <p:spPr>
          <a:xfrm>
            <a:off x="2063880" y="3964320"/>
            <a:ext cx="410364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20"/>
        <p:cNvGrpSpPr/>
        <p:nvPr/>
      </p:nvGrpSpPr>
      <p:grpSpPr>
        <a:xfrm>
          <a:off x="0" y="0"/>
          <a:ext cx="0" cy="0"/>
          <a:chOff x="0" y="0"/>
          <a:chExt cx="0" cy="0"/>
        </a:xfrm>
      </p:grpSpPr>
      <p:sp>
        <p:nvSpPr>
          <p:cNvPr id="221" name="Google Shape;221;p51"/>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2" name="Google Shape;222;p51"/>
          <p:cNvSpPr txBox="1">
            <a:spLocks noGrp="1"/>
          </p:cNvSpPr>
          <p:nvPr>
            <p:ph type="body" idx="1"/>
          </p:nvPr>
        </p:nvSpPr>
        <p:spPr>
          <a:xfrm>
            <a:off x="206388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3" name="Google Shape;223;p51"/>
          <p:cNvSpPr txBox="1">
            <a:spLocks noGrp="1"/>
          </p:cNvSpPr>
          <p:nvPr>
            <p:ph type="body" idx="2"/>
          </p:nvPr>
        </p:nvSpPr>
        <p:spPr>
          <a:xfrm>
            <a:off x="416664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4" name="Google Shape;224;p51"/>
          <p:cNvSpPr txBox="1">
            <a:spLocks noGrp="1"/>
          </p:cNvSpPr>
          <p:nvPr>
            <p:ph type="body" idx="3"/>
          </p:nvPr>
        </p:nvSpPr>
        <p:spPr>
          <a:xfrm>
            <a:off x="206388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 name="Google Shape;225;p51"/>
          <p:cNvSpPr txBox="1">
            <a:spLocks noGrp="1"/>
          </p:cNvSpPr>
          <p:nvPr>
            <p:ph type="body" idx="4"/>
          </p:nvPr>
        </p:nvSpPr>
        <p:spPr>
          <a:xfrm>
            <a:off x="416664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26"/>
        <p:cNvGrpSpPr/>
        <p:nvPr/>
      </p:nvGrpSpPr>
      <p:grpSpPr>
        <a:xfrm>
          <a:off x="0" y="0"/>
          <a:ext cx="0" cy="0"/>
          <a:chOff x="0" y="0"/>
          <a:chExt cx="0" cy="0"/>
        </a:xfrm>
      </p:grpSpPr>
      <p:sp>
        <p:nvSpPr>
          <p:cNvPr id="227" name="Google Shape;227;p52"/>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p52"/>
          <p:cNvSpPr txBox="1">
            <a:spLocks noGrp="1"/>
          </p:cNvSpPr>
          <p:nvPr>
            <p:ph type="body" idx="1"/>
          </p:nvPr>
        </p:nvSpPr>
        <p:spPr>
          <a:xfrm>
            <a:off x="2063880" y="155736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9" name="Google Shape;229;p52"/>
          <p:cNvSpPr txBox="1">
            <a:spLocks noGrp="1"/>
          </p:cNvSpPr>
          <p:nvPr>
            <p:ph type="body" idx="2"/>
          </p:nvPr>
        </p:nvSpPr>
        <p:spPr>
          <a:xfrm>
            <a:off x="3451680" y="155736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p52"/>
          <p:cNvSpPr txBox="1">
            <a:spLocks noGrp="1"/>
          </p:cNvSpPr>
          <p:nvPr>
            <p:ph type="body" idx="3"/>
          </p:nvPr>
        </p:nvSpPr>
        <p:spPr>
          <a:xfrm>
            <a:off x="4839120" y="155736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p52"/>
          <p:cNvSpPr txBox="1">
            <a:spLocks noGrp="1"/>
          </p:cNvSpPr>
          <p:nvPr>
            <p:ph type="body" idx="4"/>
          </p:nvPr>
        </p:nvSpPr>
        <p:spPr>
          <a:xfrm>
            <a:off x="2063880" y="396432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52"/>
          <p:cNvSpPr txBox="1">
            <a:spLocks noGrp="1"/>
          </p:cNvSpPr>
          <p:nvPr>
            <p:ph type="body" idx="5"/>
          </p:nvPr>
        </p:nvSpPr>
        <p:spPr>
          <a:xfrm>
            <a:off x="3451680" y="396432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 name="Google Shape;233;p52"/>
          <p:cNvSpPr txBox="1">
            <a:spLocks noGrp="1"/>
          </p:cNvSpPr>
          <p:nvPr>
            <p:ph type="body" idx="6"/>
          </p:nvPr>
        </p:nvSpPr>
        <p:spPr>
          <a:xfrm>
            <a:off x="4839120" y="396432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4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44"/>
        <p:cNvGrpSpPr/>
        <p:nvPr/>
      </p:nvGrpSpPr>
      <p:grpSpPr>
        <a:xfrm>
          <a:off x="0" y="0"/>
          <a:ext cx="0" cy="0"/>
          <a:chOff x="0" y="0"/>
          <a:chExt cx="0" cy="0"/>
        </a:xfrm>
      </p:grpSpPr>
      <p:sp>
        <p:nvSpPr>
          <p:cNvPr id="245" name="Google Shape;245;p55"/>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6" name="Google Shape;246;p55"/>
          <p:cNvSpPr txBox="1">
            <a:spLocks noGrp="1"/>
          </p:cNvSpPr>
          <p:nvPr>
            <p:ph type="subTitle" idx="1"/>
          </p:nvPr>
        </p:nvSpPr>
        <p:spPr>
          <a:xfrm>
            <a:off x="2063880" y="1557360"/>
            <a:ext cx="4103640" cy="46080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47"/>
        <p:cNvGrpSpPr/>
        <p:nvPr/>
      </p:nvGrpSpPr>
      <p:grpSpPr>
        <a:xfrm>
          <a:off x="0" y="0"/>
          <a:ext cx="0" cy="0"/>
          <a:chOff x="0" y="0"/>
          <a:chExt cx="0" cy="0"/>
        </a:xfrm>
      </p:grpSpPr>
      <p:sp>
        <p:nvSpPr>
          <p:cNvPr id="248" name="Google Shape;248;p56"/>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56"/>
          <p:cNvSpPr txBox="1">
            <a:spLocks noGrp="1"/>
          </p:cNvSpPr>
          <p:nvPr>
            <p:ph type="body" idx="1"/>
          </p:nvPr>
        </p:nvSpPr>
        <p:spPr>
          <a:xfrm>
            <a:off x="2063880" y="1557360"/>
            <a:ext cx="410364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50"/>
        <p:cNvGrpSpPr/>
        <p:nvPr/>
      </p:nvGrpSpPr>
      <p:grpSpPr>
        <a:xfrm>
          <a:off x="0" y="0"/>
          <a:ext cx="0" cy="0"/>
          <a:chOff x="0" y="0"/>
          <a:chExt cx="0" cy="0"/>
        </a:xfrm>
      </p:grpSpPr>
      <p:sp>
        <p:nvSpPr>
          <p:cNvPr id="251" name="Google Shape;251;p57"/>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2" name="Google Shape;252;p57"/>
          <p:cNvSpPr txBox="1">
            <a:spLocks noGrp="1"/>
          </p:cNvSpPr>
          <p:nvPr>
            <p:ph type="body" idx="1"/>
          </p:nvPr>
        </p:nvSpPr>
        <p:spPr>
          <a:xfrm>
            <a:off x="206388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3" name="Google Shape;253;p57"/>
          <p:cNvSpPr txBox="1">
            <a:spLocks noGrp="1"/>
          </p:cNvSpPr>
          <p:nvPr>
            <p:ph type="body" idx="2"/>
          </p:nvPr>
        </p:nvSpPr>
        <p:spPr>
          <a:xfrm>
            <a:off x="416664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4"/>
        <p:cNvGrpSpPr/>
        <p:nvPr/>
      </p:nvGrpSpPr>
      <p:grpSpPr>
        <a:xfrm>
          <a:off x="0" y="0"/>
          <a:ext cx="0" cy="0"/>
          <a:chOff x="0" y="0"/>
          <a:chExt cx="0" cy="0"/>
        </a:xfrm>
      </p:grpSpPr>
      <p:sp>
        <p:nvSpPr>
          <p:cNvPr id="255" name="Google Shape;255;p58"/>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56"/>
        <p:cNvGrpSpPr/>
        <p:nvPr/>
      </p:nvGrpSpPr>
      <p:grpSpPr>
        <a:xfrm>
          <a:off x="0" y="0"/>
          <a:ext cx="0" cy="0"/>
          <a:chOff x="0" y="0"/>
          <a:chExt cx="0" cy="0"/>
        </a:xfrm>
      </p:grpSpPr>
      <p:sp>
        <p:nvSpPr>
          <p:cNvPr id="257" name="Google Shape;257;p59"/>
          <p:cNvSpPr txBox="1">
            <a:spLocks noGrp="1"/>
          </p:cNvSpPr>
          <p:nvPr>
            <p:ph type="subTitle" idx="1"/>
          </p:nvPr>
        </p:nvSpPr>
        <p:spPr>
          <a:xfrm>
            <a:off x="2062800" y="938520"/>
            <a:ext cx="8604720" cy="20322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58"/>
        <p:cNvGrpSpPr/>
        <p:nvPr/>
      </p:nvGrpSpPr>
      <p:grpSpPr>
        <a:xfrm>
          <a:off x="0" y="0"/>
          <a:ext cx="0" cy="0"/>
          <a:chOff x="0" y="0"/>
          <a:chExt cx="0" cy="0"/>
        </a:xfrm>
      </p:grpSpPr>
      <p:sp>
        <p:nvSpPr>
          <p:cNvPr id="259" name="Google Shape;259;p60"/>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 name="Google Shape;260;p60"/>
          <p:cNvSpPr txBox="1">
            <a:spLocks noGrp="1"/>
          </p:cNvSpPr>
          <p:nvPr>
            <p:ph type="body" idx="1"/>
          </p:nvPr>
        </p:nvSpPr>
        <p:spPr>
          <a:xfrm>
            <a:off x="206388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 name="Google Shape;261;p60"/>
          <p:cNvSpPr txBox="1">
            <a:spLocks noGrp="1"/>
          </p:cNvSpPr>
          <p:nvPr>
            <p:ph type="body" idx="2"/>
          </p:nvPr>
        </p:nvSpPr>
        <p:spPr>
          <a:xfrm>
            <a:off x="416664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60"/>
          <p:cNvSpPr txBox="1">
            <a:spLocks noGrp="1"/>
          </p:cNvSpPr>
          <p:nvPr>
            <p:ph type="body" idx="3"/>
          </p:nvPr>
        </p:nvSpPr>
        <p:spPr>
          <a:xfrm>
            <a:off x="206388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63"/>
        <p:cNvGrpSpPr/>
        <p:nvPr/>
      </p:nvGrpSpPr>
      <p:grpSpPr>
        <a:xfrm>
          <a:off x="0" y="0"/>
          <a:ext cx="0" cy="0"/>
          <a:chOff x="0" y="0"/>
          <a:chExt cx="0" cy="0"/>
        </a:xfrm>
      </p:grpSpPr>
      <p:sp>
        <p:nvSpPr>
          <p:cNvPr id="264" name="Google Shape;264;p61"/>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61"/>
          <p:cNvSpPr txBox="1">
            <a:spLocks noGrp="1"/>
          </p:cNvSpPr>
          <p:nvPr>
            <p:ph type="body" idx="1"/>
          </p:nvPr>
        </p:nvSpPr>
        <p:spPr>
          <a:xfrm>
            <a:off x="206388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6" name="Google Shape;266;p61"/>
          <p:cNvSpPr txBox="1">
            <a:spLocks noGrp="1"/>
          </p:cNvSpPr>
          <p:nvPr>
            <p:ph type="body" idx="2"/>
          </p:nvPr>
        </p:nvSpPr>
        <p:spPr>
          <a:xfrm>
            <a:off x="416664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7" name="Google Shape;267;p61"/>
          <p:cNvSpPr txBox="1">
            <a:spLocks noGrp="1"/>
          </p:cNvSpPr>
          <p:nvPr>
            <p:ph type="body" idx="3"/>
          </p:nvPr>
        </p:nvSpPr>
        <p:spPr>
          <a:xfrm>
            <a:off x="416664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68"/>
        <p:cNvGrpSpPr/>
        <p:nvPr/>
      </p:nvGrpSpPr>
      <p:grpSpPr>
        <a:xfrm>
          <a:off x="0" y="0"/>
          <a:ext cx="0" cy="0"/>
          <a:chOff x="0" y="0"/>
          <a:chExt cx="0" cy="0"/>
        </a:xfrm>
      </p:grpSpPr>
      <p:sp>
        <p:nvSpPr>
          <p:cNvPr id="269" name="Google Shape;269;p62"/>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0" name="Google Shape;270;p62"/>
          <p:cNvSpPr txBox="1">
            <a:spLocks noGrp="1"/>
          </p:cNvSpPr>
          <p:nvPr>
            <p:ph type="body" idx="1"/>
          </p:nvPr>
        </p:nvSpPr>
        <p:spPr>
          <a:xfrm>
            <a:off x="206388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1" name="Google Shape;271;p62"/>
          <p:cNvSpPr txBox="1">
            <a:spLocks noGrp="1"/>
          </p:cNvSpPr>
          <p:nvPr>
            <p:ph type="body" idx="2"/>
          </p:nvPr>
        </p:nvSpPr>
        <p:spPr>
          <a:xfrm>
            <a:off x="416664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2" name="Google Shape;272;p62"/>
          <p:cNvSpPr txBox="1">
            <a:spLocks noGrp="1"/>
          </p:cNvSpPr>
          <p:nvPr>
            <p:ph type="body" idx="3"/>
          </p:nvPr>
        </p:nvSpPr>
        <p:spPr>
          <a:xfrm>
            <a:off x="2063880" y="3964320"/>
            <a:ext cx="410364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73"/>
        <p:cNvGrpSpPr/>
        <p:nvPr/>
      </p:nvGrpSpPr>
      <p:grpSpPr>
        <a:xfrm>
          <a:off x="0" y="0"/>
          <a:ext cx="0" cy="0"/>
          <a:chOff x="0" y="0"/>
          <a:chExt cx="0" cy="0"/>
        </a:xfrm>
      </p:grpSpPr>
      <p:sp>
        <p:nvSpPr>
          <p:cNvPr id="274" name="Google Shape;274;p63"/>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5" name="Google Shape;275;p63"/>
          <p:cNvSpPr txBox="1">
            <a:spLocks noGrp="1"/>
          </p:cNvSpPr>
          <p:nvPr>
            <p:ph type="body" idx="1"/>
          </p:nvPr>
        </p:nvSpPr>
        <p:spPr>
          <a:xfrm>
            <a:off x="2063880" y="1557360"/>
            <a:ext cx="410364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6" name="Google Shape;276;p63"/>
          <p:cNvSpPr txBox="1">
            <a:spLocks noGrp="1"/>
          </p:cNvSpPr>
          <p:nvPr>
            <p:ph type="body" idx="2"/>
          </p:nvPr>
        </p:nvSpPr>
        <p:spPr>
          <a:xfrm>
            <a:off x="2063880" y="3964320"/>
            <a:ext cx="410364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77"/>
        <p:cNvGrpSpPr/>
        <p:nvPr/>
      </p:nvGrpSpPr>
      <p:grpSpPr>
        <a:xfrm>
          <a:off x="0" y="0"/>
          <a:ext cx="0" cy="0"/>
          <a:chOff x="0" y="0"/>
          <a:chExt cx="0" cy="0"/>
        </a:xfrm>
      </p:grpSpPr>
      <p:sp>
        <p:nvSpPr>
          <p:cNvPr id="278" name="Google Shape;278;p64"/>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9" name="Google Shape;279;p64"/>
          <p:cNvSpPr txBox="1">
            <a:spLocks noGrp="1"/>
          </p:cNvSpPr>
          <p:nvPr>
            <p:ph type="body" idx="1"/>
          </p:nvPr>
        </p:nvSpPr>
        <p:spPr>
          <a:xfrm>
            <a:off x="206388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0" name="Google Shape;280;p64"/>
          <p:cNvSpPr txBox="1">
            <a:spLocks noGrp="1"/>
          </p:cNvSpPr>
          <p:nvPr>
            <p:ph type="body" idx="2"/>
          </p:nvPr>
        </p:nvSpPr>
        <p:spPr>
          <a:xfrm>
            <a:off x="416664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1" name="Google Shape;281;p64"/>
          <p:cNvSpPr txBox="1">
            <a:spLocks noGrp="1"/>
          </p:cNvSpPr>
          <p:nvPr>
            <p:ph type="body" idx="3"/>
          </p:nvPr>
        </p:nvSpPr>
        <p:spPr>
          <a:xfrm>
            <a:off x="206388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2" name="Google Shape;282;p64"/>
          <p:cNvSpPr txBox="1">
            <a:spLocks noGrp="1"/>
          </p:cNvSpPr>
          <p:nvPr>
            <p:ph type="body" idx="4"/>
          </p:nvPr>
        </p:nvSpPr>
        <p:spPr>
          <a:xfrm>
            <a:off x="416664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7"/>
        <p:cNvGrpSpPr/>
        <p:nvPr/>
      </p:nvGrpSpPr>
      <p:grpSpPr>
        <a:xfrm>
          <a:off x="0" y="0"/>
          <a:ext cx="0" cy="0"/>
          <a:chOff x="0" y="0"/>
          <a:chExt cx="0" cy="0"/>
        </a:xfrm>
      </p:grpSpPr>
      <p:sp>
        <p:nvSpPr>
          <p:cNvPr id="28" name="Google Shape;28;p7"/>
          <p:cNvSpPr txBox="1">
            <a:spLocks noGrp="1"/>
          </p:cNvSpPr>
          <p:nvPr>
            <p:ph type="subTitle" idx="1"/>
          </p:nvPr>
        </p:nvSpPr>
        <p:spPr>
          <a:xfrm>
            <a:off x="2062800" y="938520"/>
            <a:ext cx="8604720" cy="20322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83"/>
        <p:cNvGrpSpPr/>
        <p:nvPr/>
      </p:nvGrpSpPr>
      <p:grpSpPr>
        <a:xfrm>
          <a:off x="0" y="0"/>
          <a:ext cx="0" cy="0"/>
          <a:chOff x="0" y="0"/>
          <a:chExt cx="0" cy="0"/>
        </a:xfrm>
      </p:grpSpPr>
      <p:sp>
        <p:nvSpPr>
          <p:cNvPr id="284" name="Google Shape;284;p65"/>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5" name="Google Shape;285;p65"/>
          <p:cNvSpPr txBox="1">
            <a:spLocks noGrp="1"/>
          </p:cNvSpPr>
          <p:nvPr>
            <p:ph type="body" idx="1"/>
          </p:nvPr>
        </p:nvSpPr>
        <p:spPr>
          <a:xfrm>
            <a:off x="2063880" y="155736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6" name="Google Shape;286;p65"/>
          <p:cNvSpPr txBox="1">
            <a:spLocks noGrp="1"/>
          </p:cNvSpPr>
          <p:nvPr>
            <p:ph type="body" idx="2"/>
          </p:nvPr>
        </p:nvSpPr>
        <p:spPr>
          <a:xfrm>
            <a:off x="3451680" y="155736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7" name="Google Shape;287;p65"/>
          <p:cNvSpPr txBox="1">
            <a:spLocks noGrp="1"/>
          </p:cNvSpPr>
          <p:nvPr>
            <p:ph type="body" idx="3"/>
          </p:nvPr>
        </p:nvSpPr>
        <p:spPr>
          <a:xfrm>
            <a:off x="4839120" y="155736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8" name="Google Shape;288;p65"/>
          <p:cNvSpPr txBox="1">
            <a:spLocks noGrp="1"/>
          </p:cNvSpPr>
          <p:nvPr>
            <p:ph type="body" idx="4"/>
          </p:nvPr>
        </p:nvSpPr>
        <p:spPr>
          <a:xfrm>
            <a:off x="2063880" y="396432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9" name="Google Shape;289;p65"/>
          <p:cNvSpPr txBox="1">
            <a:spLocks noGrp="1"/>
          </p:cNvSpPr>
          <p:nvPr>
            <p:ph type="body" idx="5"/>
          </p:nvPr>
        </p:nvSpPr>
        <p:spPr>
          <a:xfrm>
            <a:off x="3451680" y="396432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0" name="Google Shape;290;p65"/>
          <p:cNvSpPr txBox="1">
            <a:spLocks noGrp="1"/>
          </p:cNvSpPr>
          <p:nvPr>
            <p:ph type="body" idx="6"/>
          </p:nvPr>
        </p:nvSpPr>
        <p:spPr>
          <a:xfrm>
            <a:off x="4839120" y="396432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01"/>
        <p:cNvGrpSpPr/>
        <p:nvPr/>
      </p:nvGrpSpPr>
      <p:grpSpPr>
        <a:xfrm>
          <a:off x="0" y="0"/>
          <a:ext cx="0" cy="0"/>
          <a:chOff x="0" y="0"/>
          <a:chExt cx="0" cy="0"/>
        </a:xfrm>
      </p:grpSpPr>
      <p:sp>
        <p:nvSpPr>
          <p:cNvPr id="302" name="Google Shape;302;p67"/>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3" name="Google Shape;303;p67"/>
          <p:cNvSpPr txBox="1">
            <a:spLocks noGrp="1"/>
          </p:cNvSpPr>
          <p:nvPr>
            <p:ph type="body" idx="1"/>
          </p:nvPr>
        </p:nvSpPr>
        <p:spPr>
          <a:xfrm>
            <a:off x="206388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4" name="Google Shape;304;p67"/>
          <p:cNvSpPr txBox="1">
            <a:spLocks noGrp="1"/>
          </p:cNvSpPr>
          <p:nvPr>
            <p:ph type="body" idx="2"/>
          </p:nvPr>
        </p:nvSpPr>
        <p:spPr>
          <a:xfrm>
            <a:off x="416664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5"/>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306"/>
        <p:cNvGrpSpPr/>
        <p:nvPr/>
      </p:nvGrpSpPr>
      <p:grpSpPr>
        <a:xfrm>
          <a:off x="0" y="0"/>
          <a:ext cx="0" cy="0"/>
          <a:chOff x="0" y="0"/>
          <a:chExt cx="0" cy="0"/>
        </a:xfrm>
      </p:grpSpPr>
      <p:sp>
        <p:nvSpPr>
          <p:cNvPr id="307" name="Google Shape;307;p69"/>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69"/>
          <p:cNvSpPr txBox="1">
            <a:spLocks noGrp="1"/>
          </p:cNvSpPr>
          <p:nvPr>
            <p:ph type="subTitle" idx="1"/>
          </p:nvPr>
        </p:nvSpPr>
        <p:spPr>
          <a:xfrm>
            <a:off x="2063880" y="1557360"/>
            <a:ext cx="4103640" cy="46080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09"/>
        <p:cNvGrpSpPr/>
        <p:nvPr/>
      </p:nvGrpSpPr>
      <p:grpSpPr>
        <a:xfrm>
          <a:off x="0" y="0"/>
          <a:ext cx="0" cy="0"/>
          <a:chOff x="0" y="0"/>
          <a:chExt cx="0" cy="0"/>
        </a:xfrm>
      </p:grpSpPr>
      <p:sp>
        <p:nvSpPr>
          <p:cNvPr id="310" name="Google Shape;310;p70"/>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1" name="Google Shape;311;p70"/>
          <p:cNvSpPr txBox="1">
            <a:spLocks noGrp="1"/>
          </p:cNvSpPr>
          <p:nvPr>
            <p:ph type="body" idx="1"/>
          </p:nvPr>
        </p:nvSpPr>
        <p:spPr>
          <a:xfrm>
            <a:off x="2063880" y="1557360"/>
            <a:ext cx="410364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2"/>
        <p:cNvGrpSpPr/>
        <p:nvPr/>
      </p:nvGrpSpPr>
      <p:grpSpPr>
        <a:xfrm>
          <a:off x="0" y="0"/>
          <a:ext cx="0" cy="0"/>
          <a:chOff x="0" y="0"/>
          <a:chExt cx="0" cy="0"/>
        </a:xfrm>
      </p:grpSpPr>
      <p:sp>
        <p:nvSpPr>
          <p:cNvPr id="313" name="Google Shape;313;p71"/>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14"/>
        <p:cNvGrpSpPr/>
        <p:nvPr/>
      </p:nvGrpSpPr>
      <p:grpSpPr>
        <a:xfrm>
          <a:off x="0" y="0"/>
          <a:ext cx="0" cy="0"/>
          <a:chOff x="0" y="0"/>
          <a:chExt cx="0" cy="0"/>
        </a:xfrm>
      </p:grpSpPr>
      <p:sp>
        <p:nvSpPr>
          <p:cNvPr id="315" name="Google Shape;315;p72"/>
          <p:cNvSpPr txBox="1">
            <a:spLocks noGrp="1"/>
          </p:cNvSpPr>
          <p:nvPr>
            <p:ph type="subTitle" idx="1"/>
          </p:nvPr>
        </p:nvSpPr>
        <p:spPr>
          <a:xfrm>
            <a:off x="2062800" y="938520"/>
            <a:ext cx="8604720" cy="20322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16"/>
        <p:cNvGrpSpPr/>
        <p:nvPr/>
      </p:nvGrpSpPr>
      <p:grpSpPr>
        <a:xfrm>
          <a:off x="0" y="0"/>
          <a:ext cx="0" cy="0"/>
          <a:chOff x="0" y="0"/>
          <a:chExt cx="0" cy="0"/>
        </a:xfrm>
      </p:grpSpPr>
      <p:sp>
        <p:nvSpPr>
          <p:cNvPr id="317" name="Google Shape;317;p73"/>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8" name="Google Shape;318;p73"/>
          <p:cNvSpPr txBox="1">
            <a:spLocks noGrp="1"/>
          </p:cNvSpPr>
          <p:nvPr>
            <p:ph type="body" idx="1"/>
          </p:nvPr>
        </p:nvSpPr>
        <p:spPr>
          <a:xfrm>
            <a:off x="206388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9" name="Google Shape;319;p73"/>
          <p:cNvSpPr txBox="1">
            <a:spLocks noGrp="1"/>
          </p:cNvSpPr>
          <p:nvPr>
            <p:ph type="body" idx="2"/>
          </p:nvPr>
        </p:nvSpPr>
        <p:spPr>
          <a:xfrm>
            <a:off x="416664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0" name="Google Shape;320;p73"/>
          <p:cNvSpPr txBox="1">
            <a:spLocks noGrp="1"/>
          </p:cNvSpPr>
          <p:nvPr>
            <p:ph type="body" idx="3"/>
          </p:nvPr>
        </p:nvSpPr>
        <p:spPr>
          <a:xfrm>
            <a:off x="206388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21"/>
        <p:cNvGrpSpPr/>
        <p:nvPr/>
      </p:nvGrpSpPr>
      <p:grpSpPr>
        <a:xfrm>
          <a:off x="0" y="0"/>
          <a:ext cx="0" cy="0"/>
          <a:chOff x="0" y="0"/>
          <a:chExt cx="0" cy="0"/>
        </a:xfrm>
      </p:grpSpPr>
      <p:sp>
        <p:nvSpPr>
          <p:cNvPr id="322" name="Google Shape;322;p74"/>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74"/>
          <p:cNvSpPr txBox="1">
            <a:spLocks noGrp="1"/>
          </p:cNvSpPr>
          <p:nvPr>
            <p:ph type="body" idx="1"/>
          </p:nvPr>
        </p:nvSpPr>
        <p:spPr>
          <a:xfrm>
            <a:off x="206388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4" name="Google Shape;324;p74"/>
          <p:cNvSpPr txBox="1">
            <a:spLocks noGrp="1"/>
          </p:cNvSpPr>
          <p:nvPr>
            <p:ph type="body" idx="2"/>
          </p:nvPr>
        </p:nvSpPr>
        <p:spPr>
          <a:xfrm>
            <a:off x="416664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5" name="Google Shape;325;p74"/>
          <p:cNvSpPr txBox="1">
            <a:spLocks noGrp="1"/>
          </p:cNvSpPr>
          <p:nvPr>
            <p:ph type="body" idx="3"/>
          </p:nvPr>
        </p:nvSpPr>
        <p:spPr>
          <a:xfrm>
            <a:off x="416664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26"/>
        <p:cNvGrpSpPr/>
        <p:nvPr/>
      </p:nvGrpSpPr>
      <p:grpSpPr>
        <a:xfrm>
          <a:off x="0" y="0"/>
          <a:ext cx="0" cy="0"/>
          <a:chOff x="0" y="0"/>
          <a:chExt cx="0" cy="0"/>
        </a:xfrm>
      </p:grpSpPr>
      <p:sp>
        <p:nvSpPr>
          <p:cNvPr id="327" name="Google Shape;327;p75"/>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75"/>
          <p:cNvSpPr txBox="1">
            <a:spLocks noGrp="1"/>
          </p:cNvSpPr>
          <p:nvPr>
            <p:ph type="body" idx="1"/>
          </p:nvPr>
        </p:nvSpPr>
        <p:spPr>
          <a:xfrm>
            <a:off x="206388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9" name="Google Shape;329;p75"/>
          <p:cNvSpPr txBox="1">
            <a:spLocks noGrp="1"/>
          </p:cNvSpPr>
          <p:nvPr>
            <p:ph type="body" idx="2"/>
          </p:nvPr>
        </p:nvSpPr>
        <p:spPr>
          <a:xfrm>
            <a:off x="416664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0" name="Google Shape;330;p75"/>
          <p:cNvSpPr txBox="1">
            <a:spLocks noGrp="1"/>
          </p:cNvSpPr>
          <p:nvPr>
            <p:ph type="body" idx="3"/>
          </p:nvPr>
        </p:nvSpPr>
        <p:spPr>
          <a:xfrm>
            <a:off x="2063880" y="3964320"/>
            <a:ext cx="410364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8"/>
          <p:cNvSpPr txBox="1">
            <a:spLocks noGrp="1"/>
          </p:cNvSpPr>
          <p:nvPr>
            <p:ph type="body" idx="1"/>
          </p:nvPr>
        </p:nvSpPr>
        <p:spPr>
          <a:xfrm>
            <a:off x="206388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8"/>
          <p:cNvSpPr txBox="1">
            <a:spLocks noGrp="1"/>
          </p:cNvSpPr>
          <p:nvPr>
            <p:ph type="body" idx="2"/>
          </p:nvPr>
        </p:nvSpPr>
        <p:spPr>
          <a:xfrm>
            <a:off x="416664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8"/>
          <p:cNvSpPr txBox="1">
            <a:spLocks noGrp="1"/>
          </p:cNvSpPr>
          <p:nvPr>
            <p:ph type="body" idx="3"/>
          </p:nvPr>
        </p:nvSpPr>
        <p:spPr>
          <a:xfrm>
            <a:off x="206388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31"/>
        <p:cNvGrpSpPr/>
        <p:nvPr/>
      </p:nvGrpSpPr>
      <p:grpSpPr>
        <a:xfrm>
          <a:off x="0" y="0"/>
          <a:ext cx="0" cy="0"/>
          <a:chOff x="0" y="0"/>
          <a:chExt cx="0" cy="0"/>
        </a:xfrm>
      </p:grpSpPr>
      <p:sp>
        <p:nvSpPr>
          <p:cNvPr id="332" name="Google Shape;332;p76"/>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3" name="Google Shape;333;p76"/>
          <p:cNvSpPr txBox="1">
            <a:spLocks noGrp="1"/>
          </p:cNvSpPr>
          <p:nvPr>
            <p:ph type="body" idx="1"/>
          </p:nvPr>
        </p:nvSpPr>
        <p:spPr>
          <a:xfrm>
            <a:off x="2063880" y="1557360"/>
            <a:ext cx="410364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4" name="Google Shape;334;p76"/>
          <p:cNvSpPr txBox="1">
            <a:spLocks noGrp="1"/>
          </p:cNvSpPr>
          <p:nvPr>
            <p:ph type="body" idx="2"/>
          </p:nvPr>
        </p:nvSpPr>
        <p:spPr>
          <a:xfrm>
            <a:off x="2063880" y="3964320"/>
            <a:ext cx="410364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335"/>
        <p:cNvGrpSpPr/>
        <p:nvPr/>
      </p:nvGrpSpPr>
      <p:grpSpPr>
        <a:xfrm>
          <a:off x="0" y="0"/>
          <a:ext cx="0" cy="0"/>
          <a:chOff x="0" y="0"/>
          <a:chExt cx="0" cy="0"/>
        </a:xfrm>
      </p:grpSpPr>
      <p:sp>
        <p:nvSpPr>
          <p:cNvPr id="336" name="Google Shape;336;p77"/>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7" name="Google Shape;337;p77"/>
          <p:cNvSpPr txBox="1">
            <a:spLocks noGrp="1"/>
          </p:cNvSpPr>
          <p:nvPr>
            <p:ph type="body" idx="1"/>
          </p:nvPr>
        </p:nvSpPr>
        <p:spPr>
          <a:xfrm>
            <a:off x="206388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8" name="Google Shape;338;p77"/>
          <p:cNvSpPr txBox="1">
            <a:spLocks noGrp="1"/>
          </p:cNvSpPr>
          <p:nvPr>
            <p:ph type="body" idx="2"/>
          </p:nvPr>
        </p:nvSpPr>
        <p:spPr>
          <a:xfrm>
            <a:off x="416664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9" name="Google Shape;339;p77"/>
          <p:cNvSpPr txBox="1">
            <a:spLocks noGrp="1"/>
          </p:cNvSpPr>
          <p:nvPr>
            <p:ph type="body" idx="3"/>
          </p:nvPr>
        </p:nvSpPr>
        <p:spPr>
          <a:xfrm>
            <a:off x="206388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77"/>
          <p:cNvSpPr txBox="1">
            <a:spLocks noGrp="1"/>
          </p:cNvSpPr>
          <p:nvPr>
            <p:ph type="body" idx="4"/>
          </p:nvPr>
        </p:nvSpPr>
        <p:spPr>
          <a:xfrm>
            <a:off x="416664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341"/>
        <p:cNvGrpSpPr/>
        <p:nvPr/>
      </p:nvGrpSpPr>
      <p:grpSpPr>
        <a:xfrm>
          <a:off x="0" y="0"/>
          <a:ext cx="0" cy="0"/>
          <a:chOff x="0" y="0"/>
          <a:chExt cx="0" cy="0"/>
        </a:xfrm>
      </p:grpSpPr>
      <p:sp>
        <p:nvSpPr>
          <p:cNvPr id="342" name="Google Shape;342;p78"/>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3" name="Google Shape;343;p78"/>
          <p:cNvSpPr txBox="1">
            <a:spLocks noGrp="1"/>
          </p:cNvSpPr>
          <p:nvPr>
            <p:ph type="body" idx="1"/>
          </p:nvPr>
        </p:nvSpPr>
        <p:spPr>
          <a:xfrm>
            <a:off x="2063880" y="155736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4" name="Google Shape;344;p78"/>
          <p:cNvSpPr txBox="1">
            <a:spLocks noGrp="1"/>
          </p:cNvSpPr>
          <p:nvPr>
            <p:ph type="body" idx="2"/>
          </p:nvPr>
        </p:nvSpPr>
        <p:spPr>
          <a:xfrm>
            <a:off x="3451680" y="155736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5" name="Google Shape;345;p78"/>
          <p:cNvSpPr txBox="1">
            <a:spLocks noGrp="1"/>
          </p:cNvSpPr>
          <p:nvPr>
            <p:ph type="body" idx="3"/>
          </p:nvPr>
        </p:nvSpPr>
        <p:spPr>
          <a:xfrm>
            <a:off x="4839120" y="155736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78"/>
          <p:cNvSpPr txBox="1">
            <a:spLocks noGrp="1"/>
          </p:cNvSpPr>
          <p:nvPr>
            <p:ph type="body" idx="4"/>
          </p:nvPr>
        </p:nvSpPr>
        <p:spPr>
          <a:xfrm>
            <a:off x="2063880" y="396432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7" name="Google Shape;347;p78"/>
          <p:cNvSpPr txBox="1">
            <a:spLocks noGrp="1"/>
          </p:cNvSpPr>
          <p:nvPr>
            <p:ph type="body" idx="5"/>
          </p:nvPr>
        </p:nvSpPr>
        <p:spPr>
          <a:xfrm>
            <a:off x="3451680" y="396432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8" name="Google Shape;348;p78"/>
          <p:cNvSpPr txBox="1">
            <a:spLocks noGrp="1"/>
          </p:cNvSpPr>
          <p:nvPr>
            <p:ph type="body" idx="6"/>
          </p:nvPr>
        </p:nvSpPr>
        <p:spPr>
          <a:xfrm>
            <a:off x="4839120" y="396432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59"/>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360"/>
        <p:cNvGrpSpPr/>
        <p:nvPr/>
      </p:nvGrpSpPr>
      <p:grpSpPr>
        <a:xfrm>
          <a:off x="0" y="0"/>
          <a:ext cx="0" cy="0"/>
          <a:chOff x="0" y="0"/>
          <a:chExt cx="0" cy="0"/>
        </a:xfrm>
      </p:grpSpPr>
      <p:sp>
        <p:nvSpPr>
          <p:cNvPr id="361" name="Google Shape;361;p81"/>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2" name="Google Shape;362;p81"/>
          <p:cNvSpPr txBox="1">
            <a:spLocks noGrp="1"/>
          </p:cNvSpPr>
          <p:nvPr>
            <p:ph type="subTitle" idx="1"/>
          </p:nvPr>
        </p:nvSpPr>
        <p:spPr>
          <a:xfrm>
            <a:off x="2063880" y="1557360"/>
            <a:ext cx="4103640" cy="46080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363"/>
        <p:cNvGrpSpPr/>
        <p:nvPr/>
      </p:nvGrpSpPr>
      <p:grpSpPr>
        <a:xfrm>
          <a:off x="0" y="0"/>
          <a:ext cx="0" cy="0"/>
          <a:chOff x="0" y="0"/>
          <a:chExt cx="0" cy="0"/>
        </a:xfrm>
      </p:grpSpPr>
      <p:sp>
        <p:nvSpPr>
          <p:cNvPr id="364" name="Google Shape;364;p82"/>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5" name="Google Shape;365;p82"/>
          <p:cNvSpPr txBox="1">
            <a:spLocks noGrp="1"/>
          </p:cNvSpPr>
          <p:nvPr>
            <p:ph type="body" idx="1"/>
          </p:nvPr>
        </p:nvSpPr>
        <p:spPr>
          <a:xfrm>
            <a:off x="2063880" y="1557360"/>
            <a:ext cx="410364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66"/>
        <p:cNvGrpSpPr/>
        <p:nvPr/>
      </p:nvGrpSpPr>
      <p:grpSpPr>
        <a:xfrm>
          <a:off x="0" y="0"/>
          <a:ext cx="0" cy="0"/>
          <a:chOff x="0" y="0"/>
          <a:chExt cx="0" cy="0"/>
        </a:xfrm>
      </p:grpSpPr>
      <p:sp>
        <p:nvSpPr>
          <p:cNvPr id="367" name="Google Shape;367;p83"/>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83"/>
          <p:cNvSpPr txBox="1">
            <a:spLocks noGrp="1"/>
          </p:cNvSpPr>
          <p:nvPr>
            <p:ph type="body" idx="1"/>
          </p:nvPr>
        </p:nvSpPr>
        <p:spPr>
          <a:xfrm>
            <a:off x="206388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9" name="Google Shape;369;p83"/>
          <p:cNvSpPr txBox="1">
            <a:spLocks noGrp="1"/>
          </p:cNvSpPr>
          <p:nvPr>
            <p:ph type="body" idx="2"/>
          </p:nvPr>
        </p:nvSpPr>
        <p:spPr>
          <a:xfrm>
            <a:off x="416664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0"/>
        <p:cNvGrpSpPr/>
        <p:nvPr/>
      </p:nvGrpSpPr>
      <p:grpSpPr>
        <a:xfrm>
          <a:off x="0" y="0"/>
          <a:ext cx="0" cy="0"/>
          <a:chOff x="0" y="0"/>
          <a:chExt cx="0" cy="0"/>
        </a:xfrm>
      </p:grpSpPr>
      <p:sp>
        <p:nvSpPr>
          <p:cNvPr id="371" name="Google Shape;371;p84"/>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72"/>
        <p:cNvGrpSpPr/>
        <p:nvPr/>
      </p:nvGrpSpPr>
      <p:grpSpPr>
        <a:xfrm>
          <a:off x="0" y="0"/>
          <a:ext cx="0" cy="0"/>
          <a:chOff x="0" y="0"/>
          <a:chExt cx="0" cy="0"/>
        </a:xfrm>
      </p:grpSpPr>
      <p:sp>
        <p:nvSpPr>
          <p:cNvPr id="373" name="Google Shape;373;p85"/>
          <p:cNvSpPr txBox="1">
            <a:spLocks noGrp="1"/>
          </p:cNvSpPr>
          <p:nvPr>
            <p:ph type="subTitle" idx="1"/>
          </p:nvPr>
        </p:nvSpPr>
        <p:spPr>
          <a:xfrm>
            <a:off x="2062800" y="938520"/>
            <a:ext cx="8604720" cy="203220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74"/>
        <p:cNvGrpSpPr/>
        <p:nvPr/>
      </p:nvGrpSpPr>
      <p:grpSpPr>
        <a:xfrm>
          <a:off x="0" y="0"/>
          <a:ext cx="0" cy="0"/>
          <a:chOff x="0" y="0"/>
          <a:chExt cx="0" cy="0"/>
        </a:xfrm>
      </p:grpSpPr>
      <p:sp>
        <p:nvSpPr>
          <p:cNvPr id="375" name="Google Shape;375;p86"/>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86"/>
          <p:cNvSpPr txBox="1">
            <a:spLocks noGrp="1"/>
          </p:cNvSpPr>
          <p:nvPr>
            <p:ph type="body" idx="1"/>
          </p:nvPr>
        </p:nvSpPr>
        <p:spPr>
          <a:xfrm>
            <a:off x="206388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 name="Google Shape;377;p86"/>
          <p:cNvSpPr txBox="1">
            <a:spLocks noGrp="1"/>
          </p:cNvSpPr>
          <p:nvPr>
            <p:ph type="body" idx="2"/>
          </p:nvPr>
        </p:nvSpPr>
        <p:spPr>
          <a:xfrm>
            <a:off x="416664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 name="Google Shape;378;p86"/>
          <p:cNvSpPr txBox="1">
            <a:spLocks noGrp="1"/>
          </p:cNvSpPr>
          <p:nvPr>
            <p:ph type="body" idx="3"/>
          </p:nvPr>
        </p:nvSpPr>
        <p:spPr>
          <a:xfrm>
            <a:off x="206388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9"/>
          <p:cNvSpPr txBox="1">
            <a:spLocks noGrp="1"/>
          </p:cNvSpPr>
          <p:nvPr>
            <p:ph type="body" idx="1"/>
          </p:nvPr>
        </p:nvSpPr>
        <p:spPr>
          <a:xfrm>
            <a:off x="206388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9"/>
          <p:cNvSpPr txBox="1">
            <a:spLocks noGrp="1"/>
          </p:cNvSpPr>
          <p:nvPr>
            <p:ph type="body" idx="2"/>
          </p:nvPr>
        </p:nvSpPr>
        <p:spPr>
          <a:xfrm>
            <a:off x="416664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9"/>
          <p:cNvSpPr txBox="1">
            <a:spLocks noGrp="1"/>
          </p:cNvSpPr>
          <p:nvPr>
            <p:ph type="body" idx="3"/>
          </p:nvPr>
        </p:nvSpPr>
        <p:spPr>
          <a:xfrm>
            <a:off x="416664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79"/>
        <p:cNvGrpSpPr/>
        <p:nvPr/>
      </p:nvGrpSpPr>
      <p:grpSpPr>
        <a:xfrm>
          <a:off x="0" y="0"/>
          <a:ext cx="0" cy="0"/>
          <a:chOff x="0" y="0"/>
          <a:chExt cx="0" cy="0"/>
        </a:xfrm>
      </p:grpSpPr>
      <p:sp>
        <p:nvSpPr>
          <p:cNvPr id="380" name="Google Shape;380;p87"/>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1" name="Google Shape;381;p87"/>
          <p:cNvSpPr txBox="1">
            <a:spLocks noGrp="1"/>
          </p:cNvSpPr>
          <p:nvPr>
            <p:ph type="body" idx="1"/>
          </p:nvPr>
        </p:nvSpPr>
        <p:spPr>
          <a:xfrm>
            <a:off x="2063880" y="1557360"/>
            <a:ext cx="2002320" cy="46080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 name="Google Shape;382;p87"/>
          <p:cNvSpPr txBox="1">
            <a:spLocks noGrp="1"/>
          </p:cNvSpPr>
          <p:nvPr>
            <p:ph type="body" idx="2"/>
          </p:nvPr>
        </p:nvSpPr>
        <p:spPr>
          <a:xfrm>
            <a:off x="416664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3" name="Google Shape;383;p87"/>
          <p:cNvSpPr txBox="1">
            <a:spLocks noGrp="1"/>
          </p:cNvSpPr>
          <p:nvPr>
            <p:ph type="body" idx="3"/>
          </p:nvPr>
        </p:nvSpPr>
        <p:spPr>
          <a:xfrm>
            <a:off x="416664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84"/>
        <p:cNvGrpSpPr/>
        <p:nvPr/>
      </p:nvGrpSpPr>
      <p:grpSpPr>
        <a:xfrm>
          <a:off x="0" y="0"/>
          <a:ext cx="0" cy="0"/>
          <a:chOff x="0" y="0"/>
          <a:chExt cx="0" cy="0"/>
        </a:xfrm>
      </p:grpSpPr>
      <p:sp>
        <p:nvSpPr>
          <p:cNvPr id="385" name="Google Shape;385;p88"/>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6" name="Google Shape;386;p88"/>
          <p:cNvSpPr txBox="1">
            <a:spLocks noGrp="1"/>
          </p:cNvSpPr>
          <p:nvPr>
            <p:ph type="body" idx="1"/>
          </p:nvPr>
        </p:nvSpPr>
        <p:spPr>
          <a:xfrm>
            <a:off x="206388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7" name="Google Shape;387;p88"/>
          <p:cNvSpPr txBox="1">
            <a:spLocks noGrp="1"/>
          </p:cNvSpPr>
          <p:nvPr>
            <p:ph type="body" idx="2"/>
          </p:nvPr>
        </p:nvSpPr>
        <p:spPr>
          <a:xfrm>
            <a:off x="416664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8" name="Google Shape;388;p88"/>
          <p:cNvSpPr txBox="1">
            <a:spLocks noGrp="1"/>
          </p:cNvSpPr>
          <p:nvPr>
            <p:ph type="body" idx="3"/>
          </p:nvPr>
        </p:nvSpPr>
        <p:spPr>
          <a:xfrm>
            <a:off x="2063880" y="3964320"/>
            <a:ext cx="410364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89"/>
        <p:cNvGrpSpPr/>
        <p:nvPr/>
      </p:nvGrpSpPr>
      <p:grpSpPr>
        <a:xfrm>
          <a:off x="0" y="0"/>
          <a:ext cx="0" cy="0"/>
          <a:chOff x="0" y="0"/>
          <a:chExt cx="0" cy="0"/>
        </a:xfrm>
      </p:grpSpPr>
      <p:sp>
        <p:nvSpPr>
          <p:cNvPr id="390" name="Google Shape;390;p89"/>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1" name="Google Shape;391;p89"/>
          <p:cNvSpPr txBox="1">
            <a:spLocks noGrp="1"/>
          </p:cNvSpPr>
          <p:nvPr>
            <p:ph type="body" idx="1"/>
          </p:nvPr>
        </p:nvSpPr>
        <p:spPr>
          <a:xfrm>
            <a:off x="2063880" y="1557360"/>
            <a:ext cx="410364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2" name="Google Shape;392;p89"/>
          <p:cNvSpPr txBox="1">
            <a:spLocks noGrp="1"/>
          </p:cNvSpPr>
          <p:nvPr>
            <p:ph type="body" idx="2"/>
          </p:nvPr>
        </p:nvSpPr>
        <p:spPr>
          <a:xfrm>
            <a:off x="2063880" y="3964320"/>
            <a:ext cx="410364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393"/>
        <p:cNvGrpSpPr/>
        <p:nvPr/>
      </p:nvGrpSpPr>
      <p:grpSpPr>
        <a:xfrm>
          <a:off x="0" y="0"/>
          <a:ext cx="0" cy="0"/>
          <a:chOff x="0" y="0"/>
          <a:chExt cx="0" cy="0"/>
        </a:xfrm>
      </p:grpSpPr>
      <p:sp>
        <p:nvSpPr>
          <p:cNvPr id="394" name="Google Shape;394;p90"/>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90"/>
          <p:cNvSpPr txBox="1">
            <a:spLocks noGrp="1"/>
          </p:cNvSpPr>
          <p:nvPr>
            <p:ph type="body" idx="1"/>
          </p:nvPr>
        </p:nvSpPr>
        <p:spPr>
          <a:xfrm>
            <a:off x="206388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6" name="Google Shape;396;p90"/>
          <p:cNvSpPr txBox="1">
            <a:spLocks noGrp="1"/>
          </p:cNvSpPr>
          <p:nvPr>
            <p:ph type="body" idx="2"/>
          </p:nvPr>
        </p:nvSpPr>
        <p:spPr>
          <a:xfrm>
            <a:off x="416664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7" name="Google Shape;397;p90"/>
          <p:cNvSpPr txBox="1">
            <a:spLocks noGrp="1"/>
          </p:cNvSpPr>
          <p:nvPr>
            <p:ph type="body" idx="3"/>
          </p:nvPr>
        </p:nvSpPr>
        <p:spPr>
          <a:xfrm>
            <a:off x="206388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8" name="Google Shape;398;p90"/>
          <p:cNvSpPr txBox="1">
            <a:spLocks noGrp="1"/>
          </p:cNvSpPr>
          <p:nvPr>
            <p:ph type="body" idx="4"/>
          </p:nvPr>
        </p:nvSpPr>
        <p:spPr>
          <a:xfrm>
            <a:off x="4166640" y="396432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399"/>
        <p:cNvGrpSpPr/>
        <p:nvPr/>
      </p:nvGrpSpPr>
      <p:grpSpPr>
        <a:xfrm>
          <a:off x="0" y="0"/>
          <a:ext cx="0" cy="0"/>
          <a:chOff x="0" y="0"/>
          <a:chExt cx="0" cy="0"/>
        </a:xfrm>
      </p:grpSpPr>
      <p:sp>
        <p:nvSpPr>
          <p:cNvPr id="400" name="Google Shape;400;p91"/>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91"/>
          <p:cNvSpPr txBox="1">
            <a:spLocks noGrp="1"/>
          </p:cNvSpPr>
          <p:nvPr>
            <p:ph type="body" idx="1"/>
          </p:nvPr>
        </p:nvSpPr>
        <p:spPr>
          <a:xfrm>
            <a:off x="2063880" y="155736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2" name="Google Shape;402;p91"/>
          <p:cNvSpPr txBox="1">
            <a:spLocks noGrp="1"/>
          </p:cNvSpPr>
          <p:nvPr>
            <p:ph type="body" idx="2"/>
          </p:nvPr>
        </p:nvSpPr>
        <p:spPr>
          <a:xfrm>
            <a:off x="3451680" y="155736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3" name="Google Shape;403;p91"/>
          <p:cNvSpPr txBox="1">
            <a:spLocks noGrp="1"/>
          </p:cNvSpPr>
          <p:nvPr>
            <p:ph type="body" idx="3"/>
          </p:nvPr>
        </p:nvSpPr>
        <p:spPr>
          <a:xfrm>
            <a:off x="4839120" y="155736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4" name="Google Shape;404;p91"/>
          <p:cNvSpPr txBox="1">
            <a:spLocks noGrp="1"/>
          </p:cNvSpPr>
          <p:nvPr>
            <p:ph type="body" idx="4"/>
          </p:nvPr>
        </p:nvSpPr>
        <p:spPr>
          <a:xfrm>
            <a:off x="2063880" y="396432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5" name="Google Shape;405;p91"/>
          <p:cNvSpPr txBox="1">
            <a:spLocks noGrp="1"/>
          </p:cNvSpPr>
          <p:nvPr>
            <p:ph type="body" idx="5"/>
          </p:nvPr>
        </p:nvSpPr>
        <p:spPr>
          <a:xfrm>
            <a:off x="3451680" y="396432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6" name="Google Shape;406;p91"/>
          <p:cNvSpPr txBox="1">
            <a:spLocks noGrp="1"/>
          </p:cNvSpPr>
          <p:nvPr>
            <p:ph type="body" idx="6"/>
          </p:nvPr>
        </p:nvSpPr>
        <p:spPr>
          <a:xfrm>
            <a:off x="4839120" y="3964320"/>
            <a:ext cx="132120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0"/>
          <p:cNvSpPr txBox="1">
            <a:spLocks noGrp="1"/>
          </p:cNvSpPr>
          <p:nvPr>
            <p:ph type="body" idx="1"/>
          </p:nvPr>
        </p:nvSpPr>
        <p:spPr>
          <a:xfrm>
            <a:off x="206388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0"/>
          <p:cNvSpPr txBox="1">
            <a:spLocks noGrp="1"/>
          </p:cNvSpPr>
          <p:nvPr>
            <p:ph type="body" idx="2"/>
          </p:nvPr>
        </p:nvSpPr>
        <p:spPr>
          <a:xfrm>
            <a:off x="4166640" y="1557360"/>
            <a:ext cx="200232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0"/>
          <p:cNvSpPr txBox="1">
            <a:spLocks noGrp="1"/>
          </p:cNvSpPr>
          <p:nvPr>
            <p:ph type="body" idx="3"/>
          </p:nvPr>
        </p:nvSpPr>
        <p:spPr>
          <a:xfrm>
            <a:off x="2063880" y="3964320"/>
            <a:ext cx="4103640" cy="2197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F6B"/>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4">
            <a:alphaModFix/>
          </a:blip>
          <a:srcRect/>
          <a:stretch/>
        </p:blipFill>
        <p:spPr>
          <a:xfrm>
            <a:off x="254880" y="299160"/>
            <a:ext cx="911160" cy="591120"/>
          </a:xfrm>
          <a:prstGeom prst="rect">
            <a:avLst/>
          </a:prstGeom>
          <a:noFill/>
          <a:ln>
            <a:noFill/>
          </a:ln>
        </p:spPr>
      </p:pic>
      <p:sp>
        <p:nvSpPr>
          <p:cNvPr id="11" name="Google Shape;11;p1"/>
          <p:cNvSpPr txBox="1">
            <a:spLocks noGrp="1"/>
          </p:cNvSpPr>
          <p:nvPr>
            <p:ph type="body" idx="1"/>
          </p:nvPr>
        </p:nvSpPr>
        <p:spPr>
          <a:xfrm>
            <a:off x="4770360" y="2025000"/>
            <a:ext cx="7421040" cy="4832640"/>
          </a:xfrm>
          <a:prstGeom prst="rect">
            <a:avLst/>
          </a:prstGeom>
          <a:solidFill>
            <a:srgbClr val="D9D9D9"/>
          </a:solidFill>
          <a:ln>
            <a:noFill/>
          </a:ln>
        </p:spPr>
        <p:txBody>
          <a:bodyPr spcFirstLastPara="1" wrap="square" lIns="90000" tIns="45000" rIns="90000" bIns="450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title"/>
          </p:nvPr>
        </p:nvSpPr>
        <p:spPr>
          <a:xfrm>
            <a:off x="443520" y="2295000"/>
            <a:ext cx="7992360" cy="146952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2"/>
          </p:nvPr>
        </p:nvSpPr>
        <p:spPr>
          <a:xfrm>
            <a:off x="443520" y="5013000"/>
            <a:ext cx="4968360" cy="1152360"/>
          </a:xfrm>
          <a:prstGeom prst="rect">
            <a:avLst/>
          </a:prstGeom>
          <a:noFill/>
          <a:ln>
            <a:noFill/>
          </a:ln>
        </p:spPr>
        <p:txBody>
          <a:bodyPr spcFirstLastPara="1" wrap="square" lIns="0" tIns="0" rIns="0" bIns="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
        <p:cNvGrpSpPr/>
        <p:nvPr/>
      </p:nvGrpSpPr>
      <p:grpSpPr>
        <a:xfrm>
          <a:off x="0" y="0"/>
          <a:ext cx="0" cy="0"/>
          <a:chOff x="0" y="0"/>
          <a:chExt cx="0" cy="0"/>
        </a:xfrm>
      </p:grpSpPr>
      <p:sp>
        <p:nvSpPr>
          <p:cNvPr id="63" name="Google Shape;63;p14"/>
          <p:cNvSpPr/>
          <p:nvPr/>
        </p:nvSpPr>
        <p:spPr>
          <a:xfrm>
            <a:off x="0" y="0"/>
            <a:ext cx="1450440" cy="685764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a:off x="0" y="2977920"/>
            <a:ext cx="1450440" cy="3879720"/>
          </a:xfrm>
          <a:custGeom>
            <a:avLst/>
            <a:gdLst/>
            <a:ahLst/>
            <a:cxnLst/>
            <a:rect l="l" t="t" r="r" b="b"/>
            <a:pathLst>
              <a:path w="1450975" h="3880232" extrusionOk="0">
                <a:moveTo>
                  <a:pt x="1450975" y="0"/>
                </a:moveTo>
                <a:lnTo>
                  <a:pt x="1450975" y="3880232"/>
                </a:lnTo>
                <a:lnTo>
                  <a:pt x="0" y="3880232"/>
                </a:lnTo>
                <a:lnTo>
                  <a:pt x="0" y="982332"/>
                </a:lnTo>
                <a:lnTo>
                  <a:pt x="80748" y="912387"/>
                </a:lnTo>
                <a:cubicBezTo>
                  <a:pt x="480793" y="582240"/>
                  <a:pt x="913073" y="289757"/>
                  <a:pt x="1372159" y="403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299520" y="6302160"/>
            <a:ext cx="1043640" cy="150840"/>
          </a:xfrm>
          <a:prstGeom prst="rect">
            <a:avLst/>
          </a:prstGeom>
          <a:noFill/>
          <a:ln>
            <a:noFill/>
          </a:ln>
        </p:spPr>
        <p:txBody>
          <a:bodyPr spcFirstLastPara="1" wrap="square" lIns="0" tIns="0" rIns="0" bIns="0" anchor="t" anchorCtr="0">
            <a:noAutofit/>
          </a:bodyPr>
          <a:lstStyle/>
          <a:p>
            <a:pPr marL="0" marR="0" lvl="0" indent="0" algn="l" rtl="0">
              <a:lnSpc>
                <a:spcPct val="133222"/>
              </a:lnSpc>
              <a:spcBef>
                <a:spcPts val="0"/>
              </a:spcBef>
              <a:spcAft>
                <a:spcPts val="0"/>
              </a:spcAft>
              <a:buClr>
                <a:srgbClr val="FFFFFF"/>
              </a:buClr>
              <a:buSzPts val="900"/>
              <a:buFont typeface="Arial"/>
              <a:buNone/>
            </a:pPr>
            <a:r>
              <a:rPr lang="de-DE" sz="900" b="1" strike="noStrike">
                <a:solidFill>
                  <a:srgbClr val="FFFFFF"/>
                </a:solidFill>
                <a:latin typeface="Arial"/>
                <a:ea typeface="Arial"/>
                <a:cs typeface="Arial"/>
                <a:sym typeface="Arial"/>
              </a:rPr>
              <a:t>Seite </a:t>
            </a:r>
            <a:fld id="{00000000-1234-1234-1234-123412341234}" type="slidenum">
              <a:rPr lang="de-DE" sz="900" b="1" strike="noStrike">
                <a:solidFill>
                  <a:srgbClr val="FFFFFF"/>
                </a:solidFill>
                <a:latin typeface="Arial"/>
                <a:ea typeface="Arial"/>
                <a:cs typeface="Arial"/>
                <a:sym typeface="Arial"/>
              </a:rPr>
              <a:t>‹#›</a:t>
            </a:fld>
            <a:r>
              <a:rPr lang="de-DE" sz="900" b="1" strike="noStrike">
                <a:solidFill>
                  <a:srgbClr val="FFFFFF"/>
                </a:solidFill>
                <a:latin typeface="Arial"/>
                <a:ea typeface="Arial"/>
                <a:cs typeface="Arial"/>
                <a:sym typeface="Arial"/>
              </a:rPr>
              <a:t> </a:t>
            </a:r>
            <a:endParaRPr sz="900" b="0" strike="noStrike">
              <a:solidFill>
                <a:schemeClr val="dk1"/>
              </a:solidFill>
              <a:latin typeface="Arial"/>
              <a:ea typeface="Arial"/>
              <a:cs typeface="Arial"/>
              <a:sym typeface="Arial"/>
            </a:endParaRPr>
          </a:p>
        </p:txBody>
      </p:sp>
      <p:sp>
        <p:nvSpPr>
          <p:cNvPr id="66" name="Google Shape;66;p14"/>
          <p:cNvSpPr/>
          <p:nvPr/>
        </p:nvSpPr>
        <p:spPr>
          <a:xfrm>
            <a:off x="2100240" y="6302160"/>
            <a:ext cx="8604000" cy="364680"/>
          </a:xfrm>
          <a:prstGeom prst="rect">
            <a:avLst/>
          </a:prstGeom>
          <a:noFill/>
          <a:ln>
            <a:noFill/>
          </a:ln>
        </p:spPr>
        <p:txBody>
          <a:bodyPr spcFirstLastPara="1" wrap="square" lIns="0" tIns="0" rIns="0" bIns="0" anchor="t" anchorCtr="0">
            <a:noAutofit/>
          </a:bodyPr>
          <a:lstStyle/>
          <a:p>
            <a:pPr marL="0" marR="0" lvl="0" indent="0" algn="l" rtl="0">
              <a:lnSpc>
                <a:spcPct val="133222"/>
              </a:lnSpc>
              <a:spcBef>
                <a:spcPts val="0"/>
              </a:spcBef>
              <a:spcAft>
                <a:spcPts val="0"/>
              </a:spcAft>
              <a:buClr>
                <a:srgbClr val="000000"/>
              </a:buClr>
              <a:buSzPts val="900"/>
              <a:buFont typeface="Arial"/>
              <a:buNone/>
            </a:pPr>
            <a:r>
              <a:rPr lang="de-DE" sz="900" b="1" strike="noStrike">
                <a:solidFill>
                  <a:srgbClr val="000000"/>
                </a:solidFill>
                <a:latin typeface="Arial"/>
                <a:ea typeface="Arial"/>
                <a:cs typeface="Arial"/>
                <a:sym typeface="Arial"/>
              </a:rPr>
              <a:t>Lecture: 5.06.M123 Renewable Energy Heat — </a:t>
            </a:r>
            <a:r>
              <a:rPr lang="de-DE" sz="900" b="0" strike="noStrike">
                <a:solidFill>
                  <a:srgbClr val="000000"/>
                </a:solidFill>
                <a:latin typeface="Arial"/>
                <a:ea typeface="Arial"/>
                <a:cs typeface="Arial"/>
                <a:sym typeface="Arial"/>
              </a:rPr>
              <a:t>Walk-in-Freezer Systems Parametric Study</a:t>
            </a:r>
            <a:endParaRPr sz="900" b="0" strike="noStrike">
              <a:solidFill>
                <a:schemeClr val="dk1"/>
              </a:solidFill>
              <a:latin typeface="Arial"/>
              <a:ea typeface="Arial"/>
              <a:cs typeface="Arial"/>
              <a:sym typeface="Arial"/>
            </a:endParaRPr>
          </a:p>
          <a:p>
            <a:pPr marL="0" marR="0" lvl="0" indent="0" algn="l" rtl="0">
              <a:lnSpc>
                <a:spcPct val="133222"/>
              </a:lnSpc>
              <a:spcBef>
                <a:spcPts val="0"/>
              </a:spcBef>
              <a:spcAft>
                <a:spcPts val="0"/>
              </a:spcAft>
              <a:buClr>
                <a:srgbClr val="A5A5A5"/>
              </a:buClr>
              <a:buSzPts val="900"/>
              <a:buFont typeface="Arial"/>
              <a:buNone/>
            </a:pPr>
            <a:r>
              <a:rPr lang="de-DE" sz="900" b="0" strike="noStrike">
                <a:solidFill>
                  <a:srgbClr val="A5A5A5"/>
                </a:solidFill>
                <a:latin typeface="Arial"/>
                <a:ea typeface="Arial"/>
                <a:cs typeface="Arial"/>
                <a:sym typeface="Arial"/>
              </a:rPr>
              <a:t>Juan Manuel Boullosa Novo, Alberto Jimenez Haro, Emre Atalan —  Universität Oldenburg</a:t>
            </a:r>
            <a:endParaRPr sz="900" b="0" strike="noStrike">
              <a:solidFill>
                <a:schemeClr val="dk1"/>
              </a:solidFill>
              <a:latin typeface="Arial"/>
              <a:ea typeface="Arial"/>
              <a:cs typeface="Arial"/>
              <a:sym typeface="Arial"/>
            </a:endParaRPr>
          </a:p>
        </p:txBody>
      </p:sp>
      <p:pic>
        <p:nvPicPr>
          <p:cNvPr id="67" name="Google Shape;67;p14"/>
          <p:cNvPicPr preferRelativeResize="0"/>
          <p:nvPr/>
        </p:nvPicPr>
        <p:blipFill rotWithShape="1">
          <a:blip r:embed="rId14">
            <a:alphaModFix/>
          </a:blip>
          <a:srcRect/>
          <a:stretch/>
        </p:blipFill>
        <p:spPr>
          <a:xfrm>
            <a:off x="254880" y="299160"/>
            <a:ext cx="911160" cy="591120"/>
          </a:xfrm>
          <a:prstGeom prst="rect">
            <a:avLst/>
          </a:prstGeom>
          <a:noFill/>
          <a:ln>
            <a:noFill/>
          </a:ln>
        </p:spPr>
      </p:pic>
      <p:sp>
        <p:nvSpPr>
          <p:cNvPr id="68" name="Google Shape;68;p14"/>
          <p:cNvSpPr/>
          <p:nvPr/>
        </p:nvSpPr>
        <p:spPr>
          <a:xfrm>
            <a:off x="299520" y="6459840"/>
            <a:ext cx="900000" cy="207360"/>
          </a:xfrm>
          <a:prstGeom prst="rect">
            <a:avLst/>
          </a:prstGeom>
          <a:noFill/>
          <a:ln>
            <a:noFill/>
          </a:ln>
        </p:spPr>
        <p:txBody>
          <a:bodyPr spcFirstLastPara="1" wrap="square" lIns="0" tIns="0" rIns="0" bIns="0" anchor="t" anchorCtr="0">
            <a:noAutofit/>
          </a:bodyPr>
          <a:lstStyle/>
          <a:p>
            <a:pPr marL="0" marR="0" lvl="0" indent="0" algn="l" rtl="0">
              <a:lnSpc>
                <a:spcPct val="133222"/>
              </a:lnSpc>
              <a:spcBef>
                <a:spcPts val="0"/>
              </a:spcBef>
              <a:spcAft>
                <a:spcPts val="0"/>
              </a:spcAft>
              <a:buClr>
                <a:srgbClr val="FFFFFF"/>
              </a:buClr>
              <a:buSzPts val="900"/>
              <a:buFont typeface="Arial"/>
              <a:buNone/>
            </a:pPr>
            <a:r>
              <a:rPr lang="de-DE" sz="900" b="0" strike="noStrike">
                <a:solidFill>
                  <a:srgbClr val="FFFFFF"/>
                </a:solidFill>
                <a:latin typeface="Arial"/>
                <a:ea typeface="Arial"/>
                <a:cs typeface="Arial"/>
                <a:sym typeface="Arial"/>
              </a:rPr>
              <a:t>0</a:t>
            </a:r>
            <a:r>
              <a:rPr lang="de-DE" sz="900">
                <a:solidFill>
                  <a:srgbClr val="FFFFFF"/>
                </a:solidFill>
              </a:rPr>
              <a:t>8</a:t>
            </a:r>
            <a:r>
              <a:rPr lang="de-DE" sz="900" b="0" strike="noStrike">
                <a:solidFill>
                  <a:srgbClr val="FFFFFF"/>
                </a:solidFill>
                <a:latin typeface="Arial"/>
                <a:ea typeface="Arial"/>
                <a:cs typeface="Arial"/>
                <a:sym typeface="Arial"/>
              </a:rPr>
              <a:t>.02.2024</a:t>
            </a:r>
            <a:endParaRPr sz="900" b="0" strike="noStrike">
              <a:solidFill>
                <a:schemeClr val="dk1"/>
              </a:solidFill>
              <a:latin typeface="Arial"/>
              <a:ea typeface="Arial"/>
              <a:cs typeface="Arial"/>
              <a:sym typeface="Arial"/>
            </a:endParaRPr>
          </a:p>
        </p:txBody>
      </p:sp>
      <p:sp>
        <p:nvSpPr>
          <p:cNvPr id="69" name="Google Shape;69;p14"/>
          <p:cNvSpPr txBox="1">
            <a:spLocks noGrp="1"/>
          </p:cNvSpPr>
          <p:nvPr>
            <p:ph type="title"/>
          </p:nvPr>
        </p:nvSpPr>
        <p:spPr>
          <a:xfrm>
            <a:off x="2063880" y="1268640"/>
            <a:ext cx="8604000" cy="147564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4"/>
          <p:cNvSpPr txBox="1">
            <a:spLocks noGrp="1"/>
          </p:cNvSpPr>
          <p:nvPr>
            <p:ph type="body" idx="1"/>
          </p:nvPr>
        </p:nvSpPr>
        <p:spPr>
          <a:xfrm>
            <a:off x="2063880" y="2881440"/>
            <a:ext cx="8604000" cy="1231200"/>
          </a:xfrm>
          <a:prstGeom prst="rect">
            <a:avLst/>
          </a:prstGeom>
          <a:noFill/>
          <a:ln>
            <a:noFill/>
          </a:ln>
        </p:spPr>
        <p:txBody>
          <a:bodyPr spcFirstLastPara="1" wrap="square" lIns="0" tIns="0" rIns="0" bIns="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27"/>
          <p:cNvSpPr/>
          <p:nvPr/>
        </p:nvSpPr>
        <p:spPr>
          <a:xfrm>
            <a:off x="0" y="0"/>
            <a:ext cx="1450440" cy="685764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7"/>
          <p:cNvSpPr/>
          <p:nvPr/>
        </p:nvSpPr>
        <p:spPr>
          <a:xfrm>
            <a:off x="0" y="2977920"/>
            <a:ext cx="1450440" cy="3879720"/>
          </a:xfrm>
          <a:custGeom>
            <a:avLst/>
            <a:gdLst/>
            <a:ahLst/>
            <a:cxnLst/>
            <a:rect l="l" t="t" r="r" b="b"/>
            <a:pathLst>
              <a:path w="1450975" h="3880232" extrusionOk="0">
                <a:moveTo>
                  <a:pt x="1450975" y="0"/>
                </a:moveTo>
                <a:lnTo>
                  <a:pt x="1450975" y="3880232"/>
                </a:lnTo>
                <a:lnTo>
                  <a:pt x="0" y="3880232"/>
                </a:lnTo>
                <a:lnTo>
                  <a:pt x="0" y="982332"/>
                </a:lnTo>
                <a:lnTo>
                  <a:pt x="80748" y="912387"/>
                </a:lnTo>
                <a:cubicBezTo>
                  <a:pt x="480793" y="582240"/>
                  <a:pt x="913073" y="289757"/>
                  <a:pt x="1372159" y="403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7"/>
          <p:cNvSpPr/>
          <p:nvPr/>
        </p:nvSpPr>
        <p:spPr>
          <a:xfrm>
            <a:off x="299520" y="6302160"/>
            <a:ext cx="1043640" cy="150840"/>
          </a:xfrm>
          <a:prstGeom prst="rect">
            <a:avLst/>
          </a:prstGeom>
          <a:noFill/>
          <a:ln>
            <a:noFill/>
          </a:ln>
        </p:spPr>
        <p:txBody>
          <a:bodyPr spcFirstLastPara="1" wrap="square" lIns="0" tIns="0" rIns="0" bIns="0" anchor="t" anchorCtr="0">
            <a:noAutofit/>
          </a:bodyPr>
          <a:lstStyle/>
          <a:p>
            <a:pPr marL="0" marR="0" lvl="0" indent="0" algn="l" rtl="0">
              <a:lnSpc>
                <a:spcPct val="133222"/>
              </a:lnSpc>
              <a:spcBef>
                <a:spcPts val="0"/>
              </a:spcBef>
              <a:spcAft>
                <a:spcPts val="0"/>
              </a:spcAft>
              <a:buClr>
                <a:srgbClr val="FFFFFF"/>
              </a:buClr>
              <a:buSzPts val="900"/>
              <a:buFont typeface="Arial"/>
              <a:buNone/>
            </a:pPr>
            <a:r>
              <a:rPr lang="de-DE" sz="900" b="1" strike="noStrike">
                <a:solidFill>
                  <a:srgbClr val="FFFFFF"/>
                </a:solidFill>
                <a:latin typeface="Arial"/>
                <a:ea typeface="Arial"/>
                <a:cs typeface="Arial"/>
                <a:sym typeface="Arial"/>
              </a:rPr>
              <a:t>Seite </a:t>
            </a:r>
            <a:fld id="{00000000-1234-1234-1234-123412341234}" type="slidenum">
              <a:rPr lang="de-DE" sz="900" b="1" strike="noStrike">
                <a:solidFill>
                  <a:srgbClr val="FFFFFF"/>
                </a:solidFill>
                <a:latin typeface="Arial"/>
                <a:ea typeface="Arial"/>
                <a:cs typeface="Arial"/>
                <a:sym typeface="Arial"/>
              </a:rPr>
              <a:t>‹#›</a:t>
            </a:fld>
            <a:r>
              <a:rPr lang="de-DE" sz="900" b="1" strike="noStrike">
                <a:solidFill>
                  <a:srgbClr val="FFFFFF"/>
                </a:solidFill>
                <a:latin typeface="Arial"/>
                <a:ea typeface="Arial"/>
                <a:cs typeface="Arial"/>
                <a:sym typeface="Arial"/>
              </a:rPr>
              <a:t> </a:t>
            </a:r>
            <a:endParaRPr sz="900" b="0" strike="noStrike">
              <a:solidFill>
                <a:schemeClr val="dk1"/>
              </a:solidFill>
              <a:latin typeface="Arial"/>
              <a:ea typeface="Arial"/>
              <a:cs typeface="Arial"/>
              <a:sym typeface="Arial"/>
            </a:endParaRPr>
          </a:p>
        </p:txBody>
      </p:sp>
      <p:sp>
        <p:nvSpPr>
          <p:cNvPr id="123" name="Google Shape;123;p27"/>
          <p:cNvSpPr/>
          <p:nvPr/>
        </p:nvSpPr>
        <p:spPr>
          <a:xfrm>
            <a:off x="2100240" y="6302160"/>
            <a:ext cx="8604000" cy="364680"/>
          </a:xfrm>
          <a:prstGeom prst="rect">
            <a:avLst/>
          </a:prstGeom>
          <a:noFill/>
          <a:ln>
            <a:noFill/>
          </a:ln>
        </p:spPr>
        <p:txBody>
          <a:bodyPr spcFirstLastPara="1" wrap="square" lIns="0" tIns="0" rIns="0" bIns="0" anchor="t" anchorCtr="0">
            <a:noAutofit/>
          </a:bodyPr>
          <a:lstStyle/>
          <a:p>
            <a:pPr marL="0" marR="0" lvl="0" indent="0" algn="l" rtl="0">
              <a:lnSpc>
                <a:spcPct val="133222"/>
              </a:lnSpc>
              <a:spcBef>
                <a:spcPts val="0"/>
              </a:spcBef>
              <a:spcAft>
                <a:spcPts val="0"/>
              </a:spcAft>
              <a:buClr>
                <a:srgbClr val="000000"/>
              </a:buClr>
              <a:buSzPts val="900"/>
              <a:buFont typeface="Arial"/>
              <a:buNone/>
            </a:pPr>
            <a:r>
              <a:rPr lang="de-DE" sz="900" b="1" strike="noStrike">
                <a:solidFill>
                  <a:srgbClr val="000000"/>
                </a:solidFill>
                <a:latin typeface="Arial"/>
                <a:ea typeface="Arial"/>
                <a:cs typeface="Arial"/>
                <a:sym typeface="Arial"/>
              </a:rPr>
              <a:t>Lecture: 5.06.M123 Renewable Energy Heat — </a:t>
            </a:r>
            <a:r>
              <a:rPr lang="de-DE" sz="900" b="0" strike="noStrike">
                <a:solidFill>
                  <a:srgbClr val="000000"/>
                </a:solidFill>
                <a:latin typeface="Arial"/>
                <a:ea typeface="Arial"/>
                <a:cs typeface="Arial"/>
                <a:sym typeface="Arial"/>
              </a:rPr>
              <a:t>Walk-in-Freezer Systems Parametric Study</a:t>
            </a:r>
            <a:endParaRPr sz="900" b="0" strike="noStrike">
              <a:solidFill>
                <a:schemeClr val="dk1"/>
              </a:solidFill>
              <a:latin typeface="Arial"/>
              <a:ea typeface="Arial"/>
              <a:cs typeface="Arial"/>
              <a:sym typeface="Arial"/>
            </a:endParaRPr>
          </a:p>
          <a:p>
            <a:pPr marL="0" marR="0" lvl="0" indent="0" algn="l" rtl="0">
              <a:lnSpc>
                <a:spcPct val="133222"/>
              </a:lnSpc>
              <a:spcBef>
                <a:spcPts val="0"/>
              </a:spcBef>
              <a:spcAft>
                <a:spcPts val="0"/>
              </a:spcAft>
              <a:buClr>
                <a:srgbClr val="A5A5A5"/>
              </a:buClr>
              <a:buSzPts val="900"/>
              <a:buFont typeface="Arial"/>
              <a:buNone/>
            </a:pPr>
            <a:r>
              <a:rPr lang="de-DE" sz="900" b="0" strike="noStrike">
                <a:solidFill>
                  <a:srgbClr val="A5A5A5"/>
                </a:solidFill>
                <a:latin typeface="Arial"/>
                <a:ea typeface="Arial"/>
                <a:cs typeface="Arial"/>
                <a:sym typeface="Arial"/>
              </a:rPr>
              <a:t>Juan Manuel Boullosa Novo, Alberto Jimenez Haro, Emre Atalan —  Universität Oldenburg</a:t>
            </a:r>
            <a:endParaRPr sz="900" b="0" strike="noStrike">
              <a:solidFill>
                <a:schemeClr val="dk1"/>
              </a:solidFill>
              <a:latin typeface="Arial"/>
              <a:ea typeface="Arial"/>
              <a:cs typeface="Arial"/>
              <a:sym typeface="Arial"/>
            </a:endParaRPr>
          </a:p>
        </p:txBody>
      </p:sp>
      <p:pic>
        <p:nvPicPr>
          <p:cNvPr id="124" name="Google Shape;124;p27"/>
          <p:cNvPicPr preferRelativeResize="0"/>
          <p:nvPr/>
        </p:nvPicPr>
        <p:blipFill rotWithShape="1">
          <a:blip r:embed="rId14">
            <a:alphaModFix/>
          </a:blip>
          <a:srcRect/>
          <a:stretch/>
        </p:blipFill>
        <p:spPr>
          <a:xfrm>
            <a:off x="254880" y="299160"/>
            <a:ext cx="911160" cy="591120"/>
          </a:xfrm>
          <a:prstGeom prst="rect">
            <a:avLst/>
          </a:prstGeom>
          <a:noFill/>
          <a:ln>
            <a:noFill/>
          </a:ln>
        </p:spPr>
      </p:pic>
      <p:sp>
        <p:nvSpPr>
          <p:cNvPr id="125" name="Google Shape;125;p27"/>
          <p:cNvSpPr/>
          <p:nvPr/>
        </p:nvSpPr>
        <p:spPr>
          <a:xfrm>
            <a:off x="299520" y="6459840"/>
            <a:ext cx="900000" cy="207360"/>
          </a:xfrm>
          <a:prstGeom prst="rect">
            <a:avLst/>
          </a:prstGeom>
          <a:noFill/>
          <a:ln>
            <a:noFill/>
          </a:ln>
        </p:spPr>
        <p:txBody>
          <a:bodyPr spcFirstLastPara="1" wrap="square" lIns="0" tIns="0" rIns="0" bIns="0" anchor="t" anchorCtr="0">
            <a:noAutofit/>
          </a:bodyPr>
          <a:lstStyle/>
          <a:p>
            <a:pPr marL="0" marR="0" lvl="0" indent="0" algn="l" rtl="0">
              <a:lnSpc>
                <a:spcPct val="133222"/>
              </a:lnSpc>
              <a:spcBef>
                <a:spcPts val="0"/>
              </a:spcBef>
              <a:spcAft>
                <a:spcPts val="0"/>
              </a:spcAft>
              <a:buClr>
                <a:srgbClr val="FFFFFF"/>
              </a:buClr>
              <a:buSzPts val="900"/>
              <a:buFont typeface="Arial"/>
              <a:buNone/>
            </a:pPr>
            <a:r>
              <a:rPr lang="de-DE" sz="900" b="0" strike="noStrike">
                <a:solidFill>
                  <a:srgbClr val="FFFFFF"/>
                </a:solidFill>
                <a:latin typeface="Arial"/>
                <a:ea typeface="Arial"/>
                <a:cs typeface="Arial"/>
                <a:sym typeface="Arial"/>
              </a:rPr>
              <a:t>06.02.2024</a:t>
            </a:r>
            <a:endParaRPr sz="900" b="0" strike="noStrike">
              <a:solidFill>
                <a:schemeClr val="dk1"/>
              </a:solidFill>
              <a:latin typeface="Arial"/>
              <a:ea typeface="Arial"/>
              <a:cs typeface="Arial"/>
              <a:sym typeface="Arial"/>
            </a:endParaRPr>
          </a:p>
        </p:txBody>
      </p:sp>
      <p:sp>
        <p:nvSpPr>
          <p:cNvPr id="126" name="Google Shape;126;p27"/>
          <p:cNvSpPr txBox="1">
            <a:spLocks noGrp="1"/>
          </p:cNvSpPr>
          <p:nvPr>
            <p:ph type="title"/>
          </p:nvPr>
        </p:nvSpPr>
        <p:spPr>
          <a:xfrm>
            <a:off x="2063880" y="812880"/>
            <a:ext cx="8604000" cy="55764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7" name="Google Shape;127;p27"/>
          <p:cNvSpPr txBox="1">
            <a:spLocks noGrp="1"/>
          </p:cNvSpPr>
          <p:nvPr>
            <p:ph type="body" idx="1"/>
          </p:nvPr>
        </p:nvSpPr>
        <p:spPr>
          <a:xfrm>
            <a:off x="2063880" y="1484640"/>
            <a:ext cx="10127880" cy="4176000"/>
          </a:xfrm>
          <a:prstGeom prst="rect">
            <a:avLst/>
          </a:prstGeom>
          <a:solidFill>
            <a:srgbClr val="D9D9D9"/>
          </a:solidFill>
          <a:ln>
            <a:noFill/>
          </a:ln>
        </p:spPr>
        <p:txBody>
          <a:bodyPr spcFirstLastPara="1" wrap="square" lIns="90000" tIns="45000" rIns="90000" bIns="450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40"/>
          <p:cNvSpPr/>
          <p:nvPr/>
        </p:nvSpPr>
        <p:spPr>
          <a:xfrm>
            <a:off x="0" y="0"/>
            <a:ext cx="1450440" cy="685764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0"/>
          <p:cNvSpPr/>
          <p:nvPr/>
        </p:nvSpPr>
        <p:spPr>
          <a:xfrm>
            <a:off x="0" y="2977920"/>
            <a:ext cx="1450440" cy="3879720"/>
          </a:xfrm>
          <a:custGeom>
            <a:avLst/>
            <a:gdLst/>
            <a:ahLst/>
            <a:cxnLst/>
            <a:rect l="l" t="t" r="r" b="b"/>
            <a:pathLst>
              <a:path w="1450975" h="3880232" extrusionOk="0">
                <a:moveTo>
                  <a:pt x="1450975" y="0"/>
                </a:moveTo>
                <a:lnTo>
                  <a:pt x="1450975" y="3880232"/>
                </a:lnTo>
                <a:lnTo>
                  <a:pt x="0" y="3880232"/>
                </a:lnTo>
                <a:lnTo>
                  <a:pt x="0" y="982332"/>
                </a:lnTo>
                <a:lnTo>
                  <a:pt x="80748" y="912387"/>
                </a:lnTo>
                <a:cubicBezTo>
                  <a:pt x="480793" y="582240"/>
                  <a:pt x="913073" y="289757"/>
                  <a:pt x="1372159" y="403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0"/>
          <p:cNvSpPr/>
          <p:nvPr/>
        </p:nvSpPr>
        <p:spPr>
          <a:xfrm>
            <a:off x="299520" y="6302160"/>
            <a:ext cx="1043640" cy="150840"/>
          </a:xfrm>
          <a:prstGeom prst="rect">
            <a:avLst/>
          </a:prstGeom>
          <a:noFill/>
          <a:ln>
            <a:noFill/>
          </a:ln>
        </p:spPr>
        <p:txBody>
          <a:bodyPr spcFirstLastPara="1" wrap="square" lIns="0" tIns="0" rIns="0" bIns="0" anchor="t" anchorCtr="0">
            <a:noAutofit/>
          </a:bodyPr>
          <a:lstStyle/>
          <a:p>
            <a:pPr marL="0" marR="0" lvl="0" indent="0" algn="l" rtl="0">
              <a:lnSpc>
                <a:spcPct val="133222"/>
              </a:lnSpc>
              <a:spcBef>
                <a:spcPts val="0"/>
              </a:spcBef>
              <a:spcAft>
                <a:spcPts val="0"/>
              </a:spcAft>
              <a:buClr>
                <a:srgbClr val="FFFFFF"/>
              </a:buClr>
              <a:buSzPts val="900"/>
              <a:buFont typeface="Arial"/>
              <a:buNone/>
            </a:pPr>
            <a:r>
              <a:rPr lang="de-DE" sz="900" b="1" strike="noStrike">
                <a:solidFill>
                  <a:srgbClr val="FFFFFF"/>
                </a:solidFill>
                <a:latin typeface="Arial"/>
                <a:ea typeface="Arial"/>
                <a:cs typeface="Arial"/>
                <a:sym typeface="Arial"/>
              </a:rPr>
              <a:t>Seite </a:t>
            </a:r>
            <a:fld id="{00000000-1234-1234-1234-123412341234}" type="slidenum">
              <a:rPr lang="de-DE" sz="900" b="1" strike="noStrike">
                <a:solidFill>
                  <a:srgbClr val="FFFFFF"/>
                </a:solidFill>
                <a:latin typeface="Arial"/>
                <a:ea typeface="Arial"/>
                <a:cs typeface="Arial"/>
                <a:sym typeface="Arial"/>
              </a:rPr>
              <a:t>‹#›</a:t>
            </a:fld>
            <a:r>
              <a:rPr lang="de-DE" sz="900" b="1" strike="noStrike">
                <a:solidFill>
                  <a:srgbClr val="FFFFFF"/>
                </a:solidFill>
                <a:latin typeface="Arial"/>
                <a:ea typeface="Arial"/>
                <a:cs typeface="Arial"/>
                <a:sym typeface="Arial"/>
              </a:rPr>
              <a:t> </a:t>
            </a:r>
            <a:endParaRPr sz="900" b="0" strike="noStrike">
              <a:solidFill>
                <a:schemeClr val="dk1"/>
              </a:solidFill>
              <a:latin typeface="Arial"/>
              <a:ea typeface="Arial"/>
              <a:cs typeface="Arial"/>
              <a:sym typeface="Arial"/>
            </a:endParaRPr>
          </a:p>
        </p:txBody>
      </p:sp>
      <p:sp>
        <p:nvSpPr>
          <p:cNvPr id="180" name="Google Shape;180;p40"/>
          <p:cNvSpPr/>
          <p:nvPr/>
        </p:nvSpPr>
        <p:spPr>
          <a:xfrm>
            <a:off x="2100240" y="6302160"/>
            <a:ext cx="8604000" cy="364680"/>
          </a:xfrm>
          <a:prstGeom prst="rect">
            <a:avLst/>
          </a:prstGeom>
          <a:noFill/>
          <a:ln>
            <a:noFill/>
          </a:ln>
        </p:spPr>
        <p:txBody>
          <a:bodyPr spcFirstLastPara="1" wrap="square" lIns="0" tIns="0" rIns="0" bIns="0" anchor="t" anchorCtr="0">
            <a:noAutofit/>
          </a:bodyPr>
          <a:lstStyle/>
          <a:p>
            <a:pPr marL="0" marR="0" lvl="0" indent="0" algn="l" rtl="0">
              <a:lnSpc>
                <a:spcPct val="133222"/>
              </a:lnSpc>
              <a:spcBef>
                <a:spcPts val="0"/>
              </a:spcBef>
              <a:spcAft>
                <a:spcPts val="0"/>
              </a:spcAft>
              <a:buClr>
                <a:srgbClr val="000000"/>
              </a:buClr>
              <a:buSzPts val="900"/>
              <a:buFont typeface="Arial"/>
              <a:buNone/>
            </a:pPr>
            <a:r>
              <a:rPr lang="de-DE" sz="900" b="1" strike="noStrike">
                <a:solidFill>
                  <a:srgbClr val="000000"/>
                </a:solidFill>
                <a:latin typeface="Arial"/>
                <a:ea typeface="Arial"/>
                <a:cs typeface="Arial"/>
                <a:sym typeface="Arial"/>
              </a:rPr>
              <a:t>Lecture: 5.06.M123 Renewable Energy Heat — </a:t>
            </a:r>
            <a:r>
              <a:rPr lang="de-DE" sz="900" b="0" strike="noStrike">
                <a:solidFill>
                  <a:srgbClr val="000000"/>
                </a:solidFill>
                <a:latin typeface="Arial"/>
                <a:ea typeface="Arial"/>
                <a:cs typeface="Arial"/>
                <a:sym typeface="Arial"/>
              </a:rPr>
              <a:t>Walk-in-Freezer Systems Parametric Study</a:t>
            </a:r>
            <a:endParaRPr sz="900" b="0" strike="noStrike">
              <a:solidFill>
                <a:schemeClr val="dk1"/>
              </a:solidFill>
              <a:latin typeface="Arial"/>
              <a:ea typeface="Arial"/>
              <a:cs typeface="Arial"/>
              <a:sym typeface="Arial"/>
            </a:endParaRPr>
          </a:p>
          <a:p>
            <a:pPr marL="0" marR="0" lvl="0" indent="0" algn="l" rtl="0">
              <a:lnSpc>
                <a:spcPct val="133222"/>
              </a:lnSpc>
              <a:spcBef>
                <a:spcPts val="0"/>
              </a:spcBef>
              <a:spcAft>
                <a:spcPts val="0"/>
              </a:spcAft>
              <a:buClr>
                <a:srgbClr val="A5A5A5"/>
              </a:buClr>
              <a:buSzPts val="900"/>
              <a:buFont typeface="Arial"/>
              <a:buNone/>
            </a:pPr>
            <a:r>
              <a:rPr lang="de-DE" sz="900" b="0" strike="noStrike">
                <a:solidFill>
                  <a:srgbClr val="A5A5A5"/>
                </a:solidFill>
                <a:latin typeface="Arial"/>
                <a:ea typeface="Arial"/>
                <a:cs typeface="Arial"/>
                <a:sym typeface="Arial"/>
              </a:rPr>
              <a:t>Juan Manuel Boullosa Novo, Alberto Jimenez Haro, Emre Atalan —  Universität Oldenburg</a:t>
            </a:r>
            <a:endParaRPr sz="900" b="0" strike="noStrike">
              <a:solidFill>
                <a:schemeClr val="dk1"/>
              </a:solidFill>
              <a:latin typeface="Arial"/>
              <a:ea typeface="Arial"/>
              <a:cs typeface="Arial"/>
              <a:sym typeface="Arial"/>
            </a:endParaRPr>
          </a:p>
        </p:txBody>
      </p:sp>
      <p:pic>
        <p:nvPicPr>
          <p:cNvPr id="181" name="Google Shape;181;p40"/>
          <p:cNvPicPr preferRelativeResize="0"/>
          <p:nvPr/>
        </p:nvPicPr>
        <p:blipFill rotWithShape="1">
          <a:blip r:embed="rId14">
            <a:alphaModFix/>
          </a:blip>
          <a:srcRect/>
          <a:stretch/>
        </p:blipFill>
        <p:spPr>
          <a:xfrm>
            <a:off x="254880" y="299160"/>
            <a:ext cx="911160" cy="591120"/>
          </a:xfrm>
          <a:prstGeom prst="rect">
            <a:avLst/>
          </a:prstGeom>
          <a:noFill/>
          <a:ln>
            <a:noFill/>
          </a:ln>
        </p:spPr>
      </p:pic>
      <p:sp>
        <p:nvSpPr>
          <p:cNvPr id="182" name="Google Shape;182;p40"/>
          <p:cNvSpPr/>
          <p:nvPr/>
        </p:nvSpPr>
        <p:spPr>
          <a:xfrm>
            <a:off x="299520" y="6459840"/>
            <a:ext cx="900000" cy="207360"/>
          </a:xfrm>
          <a:prstGeom prst="rect">
            <a:avLst/>
          </a:prstGeom>
          <a:noFill/>
          <a:ln>
            <a:noFill/>
          </a:ln>
        </p:spPr>
        <p:txBody>
          <a:bodyPr spcFirstLastPara="1" wrap="square" lIns="0" tIns="0" rIns="0" bIns="0" anchor="t" anchorCtr="0">
            <a:noAutofit/>
          </a:bodyPr>
          <a:lstStyle/>
          <a:p>
            <a:pPr marL="0" marR="0" lvl="0" indent="0" algn="l" rtl="0">
              <a:lnSpc>
                <a:spcPct val="133222"/>
              </a:lnSpc>
              <a:spcBef>
                <a:spcPts val="0"/>
              </a:spcBef>
              <a:spcAft>
                <a:spcPts val="0"/>
              </a:spcAft>
              <a:buClr>
                <a:srgbClr val="FFFFFF"/>
              </a:buClr>
              <a:buSzPts val="900"/>
              <a:buFont typeface="Arial"/>
              <a:buNone/>
            </a:pPr>
            <a:r>
              <a:rPr lang="de-DE" sz="900" b="0" strike="noStrike">
                <a:solidFill>
                  <a:srgbClr val="FFFFFF"/>
                </a:solidFill>
                <a:latin typeface="Arial"/>
                <a:ea typeface="Arial"/>
                <a:cs typeface="Arial"/>
                <a:sym typeface="Arial"/>
              </a:rPr>
              <a:t>0</a:t>
            </a:r>
            <a:r>
              <a:rPr lang="de-DE" sz="900">
                <a:solidFill>
                  <a:srgbClr val="FFFFFF"/>
                </a:solidFill>
              </a:rPr>
              <a:t>8</a:t>
            </a:r>
            <a:r>
              <a:rPr lang="de-DE" sz="900" b="0" strike="noStrike">
                <a:solidFill>
                  <a:srgbClr val="FFFFFF"/>
                </a:solidFill>
                <a:latin typeface="Arial"/>
                <a:ea typeface="Arial"/>
                <a:cs typeface="Arial"/>
                <a:sym typeface="Arial"/>
              </a:rPr>
              <a:t>.02.2024</a:t>
            </a:r>
            <a:endParaRPr sz="900" b="0" strike="noStrike">
              <a:solidFill>
                <a:schemeClr val="dk1"/>
              </a:solidFill>
              <a:latin typeface="Arial"/>
              <a:ea typeface="Arial"/>
              <a:cs typeface="Arial"/>
              <a:sym typeface="Arial"/>
            </a:endParaRPr>
          </a:p>
        </p:txBody>
      </p:sp>
      <p:sp>
        <p:nvSpPr>
          <p:cNvPr id="183" name="Google Shape;183;p40"/>
          <p:cNvSpPr txBox="1">
            <a:spLocks noGrp="1"/>
          </p:cNvSpPr>
          <p:nvPr>
            <p:ph type="body" idx="1"/>
          </p:nvPr>
        </p:nvSpPr>
        <p:spPr>
          <a:xfrm>
            <a:off x="2063880" y="1557360"/>
            <a:ext cx="5832000" cy="4608000"/>
          </a:xfrm>
          <a:prstGeom prst="rect">
            <a:avLst/>
          </a:prstGeom>
          <a:noFill/>
          <a:ln>
            <a:noFill/>
          </a:ln>
        </p:spPr>
        <p:txBody>
          <a:bodyPr spcFirstLastPara="1" wrap="square" lIns="0" tIns="0" rIns="0" bIns="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4" name="Google Shape;184;p40"/>
          <p:cNvSpPr txBox="1">
            <a:spLocks noGrp="1"/>
          </p:cNvSpPr>
          <p:nvPr>
            <p:ph type="body" idx="2"/>
          </p:nvPr>
        </p:nvSpPr>
        <p:spPr>
          <a:xfrm>
            <a:off x="8220240" y="0"/>
            <a:ext cx="3971520" cy="6021000"/>
          </a:xfrm>
          <a:prstGeom prst="rect">
            <a:avLst/>
          </a:prstGeom>
          <a:solidFill>
            <a:srgbClr val="D9D9D9"/>
          </a:solidFill>
          <a:ln>
            <a:noFill/>
          </a:ln>
        </p:spPr>
        <p:txBody>
          <a:bodyPr spcFirstLastPara="1" wrap="square" lIns="90000" tIns="45000" rIns="90000" bIns="450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5" name="Google Shape;185;p40"/>
          <p:cNvSpPr txBox="1">
            <a:spLocks noGrp="1"/>
          </p:cNvSpPr>
          <p:nvPr>
            <p:ph type="title"/>
          </p:nvPr>
        </p:nvSpPr>
        <p:spPr>
          <a:xfrm>
            <a:off x="2062800" y="938520"/>
            <a:ext cx="5832000" cy="43812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53"/>
          <p:cNvSpPr/>
          <p:nvPr/>
        </p:nvSpPr>
        <p:spPr>
          <a:xfrm>
            <a:off x="0" y="0"/>
            <a:ext cx="1450440" cy="685764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3"/>
          <p:cNvSpPr/>
          <p:nvPr/>
        </p:nvSpPr>
        <p:spPr>
          <a:xfrm>
            <a:off x="0" y="2977920"/>
            <a:ext cx="1450440" cy="3879720"/>
          </a:xfrm>
          <a:custGeom>
            <a:avLst/>
            <a:gdLst/>
            <a:ahLst/>
            <a:cxnLst/>
            <a:rect l="l" t="t" r="r" b="b"/>
            <a:pathLst>
              <a:path w="1450975" h="3880232" extrusionOk="0">
                <a:moveTo>
                  <a:pt x="1450975" y="0"/>
                </a:moveTo>
                <a:lnTo>
                  <a:pt x="1450975" y="3880232"/>
                </a:lnTo>
                <a:lnTo>
                  <a:pt x="0" y="3880232"/>
                </a:lnTo>
                <a:lnTo>
                  <a:pt x="0" y="982332"/>
                </a:lnTo>
                <a:lnTo>
                  <a:pt x="80748" y="912387"/>
                </a:lnTo>
                <a:cubicBezTo>
                  <a:pt x="480793" y="582240"/>
                  <a:pt x="913073" y="289757"/>
                  <a:pt x="1372159" y="403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3"/>
          <p:cNvSpPr/>
          <p:nvPr/>
        </p:nvSpPr>
        <p:spPr>
          <a:xfrm>
            <a:off x="299520" y="6302160"/>
            <a:ext cx="1043640" cy="150840"/>
          </a:xfrm>
          <a:prstGeom prst="rect">
            <a:avLst/>
          </a:prstGeom>
          <a:noFill/>
          <a:ln>
            <a:noFill/>
          </a:ln>
        </p:spPr>
        <p:txBody>
          <a:bodyPr spcFirstLastPara="1" wrap="square" lIns="0" tIns="0" rIns="0" bIns="0" anchor="t" anchorCtr="0">
            <a:noAutofit/>
          </a:bodyPr>
          <a:lstStyle/>
          <a:p>
            <a:pPr marL="0" marR="0" lvl="0" indent="0" algn="l" rtl="0">
              <a:lnSpc>
                <a:spcPct val="133222"/>
              </a:lnSpc>
              <a:spcBef>
                <a:spcPts val="0"/>
              </a:spcBef>
              <a:spcAft>
                <a:spcPts val="0"/>
              </a:spcAft>
              <a:buClr>
                <a:srgbClr val="FFFFFF"/>
              </a:buClr>
              <a:buSzPts val="900"/>
              <a:buFont typeface="Arial"/>
              <a:buNone/>
            </a:pPr>
            <a:r>
              <a:rPr lang="de-DE" sz="900" b="1" strike="noStrike">
                <a:solidFill>
                  <a:srgbClr val="FFFFFF"/>
                </a:solidFill>
                <a:latin typeface="Arial"/>
                <a:ea typeface="Arial"/>
                <a:cs typeface="Arial"/>
                <a:sym typeface="Arial"/>
              </a:rPr>
              <a:t>Seite </a:t>
            </a:r>
            <a:fld id="{00000000-1234-1234-1234-123412341234}" type="slidenum">
              <a:rPr lang="de-DE" sz="900" b="1" strike="noStrike">
                <a:solidFill>
                  <a:srgbClr val="FFFFFF"/>
                </a:solidFill>
                <a:latin typeface="Arial"/>
                <a:ea typeface="Arial"/>
                <a:cs typeface="Arial"/>
                <a:sym typeface="Arial"/>
              </a:rPr>
              <a:t>‹#›</a:t>
            </a:fld>
            <a:r>
              <a:rPr lang="de-DE" sz="900" b="1" strike="noStrike">
                <a:solidFill>
                  <a:srgbClr val="FFFFFF"/>
                </a:solidFill>
                <a:latin typeface="Arial"/>
                <a:ea typeface="Arial"/>
                <a:cs typeface="Arial"/>
                <a:sym typeface="Arial"/>
              </a:rPr>
              <a:t> </a:t>
            </a:r>
            <a:endParaRPr sz="900" b="0" strike="noStrike">
              <a:solidFill>
                <a:schemeClr val="dk1"/>
              </a:solidFill>
              <a:latin typeface="Arial"/>
              <a:ea typeface="Arial"/>
              <a:cs typeface="Arial"/>
              <a:sym typeface="Arial"/>
            </a:endParaRPr>
          </a:p>
        </p:txBody>
      </p:sp>
      <p:sp>
        <p:nvSpPr>
          <p:cNvPr id="238" name="Google Shape;238;p53"/>
          <p:cNvSpPr/>
          <p:nvPr/>
        </p:nvSpPr>
        <p:spPr>
          <a:xfrm>
            <a:off x="2100240" y="6302160"/>
            <a:ext cx="8604000" cy="364680"/>
          </a:xfrm>
          <a:prstGeom prst="rect">
            <a:avLst/>
          </a:prstGeom>
          <a:noFill/>
          <a:ln>
            <a:noFill/>
          </a:ln>
        </p:spPr>
        <p:txBody>
          <a:bodyPr spcFirstLastPara="1" wrap="square" lIns="0" tIns="0" rIns="0" bIns="0" anchor="t" anchorCtr="0">
            <a:noAutofit/>
          </a:bodyPr>
          <a:lstStyle/>
          <a:p>
            <a:pPr marL="0" marR="0" lvl="0" indent="0" algn="l" rtl="0">
              <a:lnSpc>
                <a:spcPct val="133222"/>
              </a:lnSpc>
              <a:spcBef>
                <a:spcPts val="0"/>
              </a:spcBef>
              <a:spcAft>
                <a:spcPts val="0"/>
              </a:spcAft>
              <a:buClr>
                <a:srgbClr val="000000"/>
              </a:buClr>
              <a:buSzPts val="900"/>
              <a:buFont typeface="Arial"/>
              <a:buNone/>
            </a:pPr>
            <a:r>
              <a:rPr lang="de-DE" sz="900" b="1" strike="noStrike">
                <a:solidFill>
                  <a:srgbClr val="000000"/>
                </a:solidFill>
                <a:latin typeface="Arial"/>
                <a:ea typeface="Arial"/>
                <a:cs typeface="Arial"/>
                <a:sym typeface="Arial"/>
              </a:rPr>
              <a:t>Lecture: 5.06.M123 Renewable Energy Heat — </a:t>
            </a:r>
            <a:r>
              <a:rPr lang="de-DE" sz="900" b="0" strike="noStrike">
                <a:solidFill>
                  <a:srgbClr val="000000"/>
                </a:solidFill>
                <a:latin typeface="Arial"/>
                <a:ea typeface="Arial"/>
                <a:cs typeface="Arial"/>
                <a:sym typeface="Arial"/>
              </a:rPr>
              <a:t>Walk-in-Freezer Systems Parametric Study</a:t>
            </a:r>
            <a:endParaRPr sz="900" b="0" strike="noStrike">
              <a:solidFill>
                <a:schemeClr val="dk1"/>
              </a:solidFill>
              <a:latin typeface="Arial"/>
              <a:ea typeface="Arial"/>
              <a:cs typeface="Arial"/>
              <a:sym typeface="Arial"/>
            </a:endParaRPr>
          </a:p>
          <a:p>
            <a:pPr marL="0" marR="0" lvl="0" indent="0" algn="l" rtl="0">
              <a:lnSpc>
                <a:spcPct val="133222"/>
              </a:lnSpc>
              <a:spcBef>
                <a:spcPts val="0"/>
              </a:spcBef>
              <a:spcAft>
                <a:spcPts val="0"/>
              </a:spcAft>
              <a:buClr>
                <a:srgbClr val="A5A5A5"/>
              </a:buClr>
              <a:buSzPts val="900"/>
              <a:buFont typeface="Arial"/>
              <a:buNone/>
            </a:pPr>
            <a:r>
              <a:rPr lang="de-DE" sz="900" b="0" strike="noStrike">
                <a:solidFill>
                  <a:srgbClr val="A5A5A5"/>
                </a:solidFill>
                <a:latin typeface="Arial"/>
                <a:ea typeface="Arial"/>
                <a:cs typeface="Arial"/>
                <a:sym typeface="Arial"/>
              </a:rPr>
              <a:t>Juan Manuel Boullosa Novo, Alberto Jimenez Haro, Emre Atalan —  Universität Oldenburg</a:t>
            </a:r>
            <a:endParaRPr sz="900" b="0" strike="noStrike">
              <a:solidFill>
                <a:schemeClr val="dk1"/>
              </a:solidFill>
              <a:latin typeface="Arial"/>
              <a:ea typeface="Arial"/>
              <a:cs typeface="Arial"/>
              <a:sym typeface="Arial"/>
            </a:endParaRPr>
          </a:p>
        </p:txBody>
      </p:sp>
      <p:pic>
        <p:nvPicPr>
          <p:cNvPr id="239" name="Google Shape;239;p53"/>
          <p:cNvPicPr preferRelativeResize="0"/>
          <p:nvPr/>
        </p:nvPicPr>
        <p:blipFill rotWithShape="1">
          <a:blip r:embed="rId14">
            <a:alphaModFix/>
          </a:blip>
          <a:srcRect/>
          <a:stretch/>
        </p:blipFill>
        <p:spPr>
          <a:xfrm>
            <a:off x="254880" y="299160"/>
            <a:ext cx="911160" cy="591120"/>
          </a:xfrm>
          <a:prstGeom prst="rect">
            <a:avLst/>
          </a:prstGeom>
          <a:noFill/>
          <a:ln>
            <a:noFill/>
          </a:ln>
        </p:spPr>
      </p:pic>
      <p:sp>
        <p:nvSpPr>
          <p:cNvPr id="240" name="Google Shape;240;p53"/>
          <p:cNvSpPr/>
          <p:nvPr/>
        </p:nvSpPr>
        <p:spPr>
          <a:xfrm>
            <a:off x="299520" y="6459840"/>
            <a:ext cx="900000" cy="207360"/>
          </a:xfrm>
          <a:prstGeom prst="rect">
            <a:avLst/>
          </a:prstGeom>
          <a:noFill/>
          <a:ln>
            <a:noFill/>
          </a:ln>
        </p:spPr>
        <p:txBody>
          <a:bodyPr spcFirstLastPara="1" wrap="square" lIns="0" tIns="0" rIns="0" bIns="0" anchor="t" anchorCtr="0">
            <a:noAutofit/>
          </a:bodyPr>
          <a:lstStyle/>
          <a:p>
            <a:pPr marL="0" marR="0" lvl="0" indent="0" algn="l" rtl="0">
              <a:lnSpc>
                <a:spcPct val="133222"/>
              </a:lnSpc>
              <a:spcBef>
                <a:spcPts val="0"/>
              </a:spcBef>
              <a:spcAft>
                <a:spcPts val="0"/>
              </a:spcAft>
              <a:buClr>
                <a:srgbClr val="FFFFFF"/>
              </a:buClr>
              <a:buSzPts val="900"/>
              <a:buFont typeface="Arial"/>
              <a:buNone/>
            </a:pPr>
            <a:r>
              <a:rPr lang="de-DE" sz="900" b="0" strike="noStrike">
                <a:solidFill>
                  <a:srgbClr val="FFFFFF"/>
                </a:solidFill>
                <a:latin typeface="Arial"/>
                <a:ea typeface="Arial"/>
                <a:cs typeface="Arial"/>
                <a:sym typeface="Arial"/>
              </a:rPr>
              <a:t>0</a:t>
            </a:r>
            <a:r>
              <a:rPr lang="de-DE" sz="900">
                <a:solidFill>
                  <a:srgbClr val="FFFFFF"/>
                </a:solidFill>
              </a:rPr>
              <a:t>8</a:t>
            </a:r>
            <a:r>
              <a:rPr lang="de-DE" sz="900" b="0" strike="noStrike">
                <a:solidFill>
                  <a:srgbClr val="FFFFFF"/>
                </a:solidFill>
                <a:latin typeface="Arial"/>
                <a:ea typeface="Arial"/>
                <a:cs typeface="Arial"/>
                <a:sym typeface="Arial"/>
              </a:rPr>
              <a:t>.02.2024</a:t>
            </a:r>
            <a:endParaRPr sz="900" b="0" strike="noStrike">
              <a:solidFill>
                <a:schemeClr val="dk1"/>
              </a:solidFill>
              <a:latin typeface="Arial"/>
              <a:ea typeface="Arial"/>
              <a:cs typeface="Arial"/>
              <a:sym typeface="Arial"/>
            </a:endParaRPr>
          </a:p>
        </p:txBody>
      </p:sp>
      <p:sp>
        <p:nvSpPr>
          <p:cNvPr id="241" name="Google Shape;241;p53"/>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2" name="Google Shape;242;p53"/>
          <p:cNvSpPr txBox="1">
            <a:spLocks noGrp="1"/>
          </p:cNvSpPr>
          <p:nvPr>
            <p:ph type="body" idx="1"/>
          </p:nvPr>
        </p:nvSpPr>
        <p:spPr>
          <a:xfrm>
            <a:off x="2063880" y="1557360"/>
            <a:ext cx="8604000" cy="4608000"/>
          </a:xfrm>
          <a:prstGeom prst="rect">
            <a:avLst/>
          </a:prstGeom>
          <a:noFill/>
          <a:ln>
            <a:noFill/>
          </a:ln>
        </p:spPr>
        <p:txBody>
          <a:bodyPr spcFirstLastPara="1" wrap="square" lIns="0" tIns="0" rIns="0" bIns="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1"/>
        <p:cNvGrpSpPr/>
        <p:nvPr/>
      </p:nvGrpSpPr>
      <p:grpSpPr>
        <a:xfrm>
          <a:off x="0" y="0"/>
          <a:ext cx="0" cy="0"/>
          <a:chOff x="0" y="0"/>
          <a:chExt cx="0" cy="0"/>
        </a:xfrm>
      </p:grpSpPr>
      <p:sp>
        <p:nvSpPr>
          <p:cNvPr id="292" name="Google Shape;292;p66"/>
          <p:cNvSpPr/>
          <p:nvPr/>
        </p:nvSpPr>
        <p:spPr>
          <a:xfrm>
            <a:off x="0" y="0"/>
            <a:ext cx="1450440" cy="685764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6"/>
          <p:cNvSpPr/>
          <p:nvPr/>
        </p:nvSpPr>
        <p:spPr>
          <a:xfrm>
            <a:off x="0" y="2977920"/>
            <a:ext cx="1450440" cy="3879720"/>
          </a:xfrm>
          <a:custGeom>
            <a:avLst/>
            <a:gdLst/>
            <a:ahLst/>
            <a:cxnLst/>
            <a:rect l="l" t="t" r="r" b="b"/>
            <a:pathLst>
              <a:path w="1450975" h="3880232" extrusionOk="0">
                <a:moveTo>
                  <a:pt x="1450975" y="0"/>
                </a:moveTo>
                <a:lnTo>
                  <a:pt x="1450975" y="3880232"/>
                </a:lnTo>
                <a:lnTo>
                  <a:pt x="0" y="3880232"/>
                </a:lnTo>
                <a:lnTo>
                  <a:pt x="0" y="982332"/>
                </a:lnTo>
                <a:lnTo>
                  <a:pt x="80748" y="912387"/>
                </a:lnTo>
                <a:cubicBezTo>
                  <a:pt x="480793" y="582240"/>
                  <a:pt x="913073" y="289757"/>
                  <a:pt x="1372159" y="403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6"/>
          <p:cNvSpPr/>
          <p:nvPr/>
        </p:nvSpPr>
        <p:spPr>
          <a:xfrm>
            <a:off x="299520" y="6302160"/>
            <a:ext cx="1043640" cy="150840"/>
          </a:xfrm>
          <a:prstGeom prst="rect">
            <a:avLst/>
          </a:prstGeom>
          <a:noFill/>
          <a:ln>
            <a:noFill/>
          </a:ln>
        </p:spPr>
        <p:txBody>
          <a:bodyPr spcFirstLastPara="1" wrap="square" lIns="0" tIns="0" rIns="0" bIns="0" anchor="t" anchorCtr="0">
            <a:noAutofit/>
          </a:bodyPr>
          <a:lstStyle/>
          <a:p>
            <a:pPr marL="0" marR="0" lvl="0" indent="0" algn="l" rtl="0">
              <a:lnSpc>
                <a:spcPct val="133222"/>
              </a:lnSpc>
              <a:spcBef>
                <a:spcPts val="0"/>
              </a:spcBef>
              <a:spcAft>
                <a:spcPts val="0"/>
              </a:spcAft>
              <a:buClr>
                <a:srgbClr val="FFFFFF"/>
              </a:buClr>
              <a:buSzPts val="900"/>
              <a:buFont typeface="Arial"/>
              <a:buNone/>
            </a:pPr>
            <a:r>
              <a:rPr lang="de-DE" sz="900" b="1" strike="noStrike">
                <a:solidFill>
                  <a:srgbClr val="FFFFFF"/>
                </a:solidFill>
                <a:latin typeface="Arial"/>
                <a:ea typeface="Arial"/>
                <a:cs typeface="Arial"/>
                <a:sym typeface="Arial"/>
              </a:rPr>
              <a:t>Seite </a:t>
            </a:r>
            <a:fld id="{00000000-1234-1234-1234-123412341234}" type="slidenum">
              <a:rPr lang="de-DE" sz="900" b="1" strike="noStrike">
                <a:solidFill>
                  <a:srgbClr val="FFFFFF"/>
                </a:solidFill>
                <a:latin typeface="Arial"/>
                <a:ea typeface="Arial"/>
                <a:cs typeface="Arial"/>
                <a:sym typeface="Arial"/>
              </a:rPr>
              <a:t>‹#›</a:t>
            </a:fld>
            <a:r>
              <a:rPr lang="de-DE" sz="900" b="1" strike="noStrike">
                <a:solidFill>
                  <a:srgbClr val="FFFFFF"/>
                </a:solidFill>
                <a:latin typeface="Arial"/>
                <a:ea typeface="Arial"/>
                <a:cs typeface="Arial"/>
                <a:sym typeface="Arial"/>
              </a:rPr>
              <a:t> </a:t>
            </a:r>
            <a:endParaRPr sz="900" b="0" strike="noStrike">
              <a:solidFill>
                <a:schemeClr val="dk1"/>
              </a:solidFill>
              <a:latin typeface="Arial"/>
              <a:ea typeface="Arial"/>
              <a:cs typeface="Arial"/>
              <a:sym typeface="Arial"/>
            </a:endParaRPr>
          </a:p>
        </p:txBody>
      </p:sp>
      <p:sp>
        <p:nvSpPr>
          <p:cNvPr id="295" name="Google Shape;295;p66"/>
          <p:cNvSpPr/>
          <p:nvPr/>
        </p:nvSpPr>
        <p:spPr>
          <a:xfrm>
            <a:off x="2100240" y="6302160"/>
            <a:ext cx="8604000" cy="364680"/>
          </a:xfrm>
          <a:prstGeom prst="rect">
            <a:avLst/>
          </a:prstGeom>
          <a:noFill/>
          <a:ln>
            <a:noFill/>
          </a:ln>
        </p:spPr>
        <p:txBody>
          <a:bodyPr spcFirstLastPara="1" wrap="square" lIns="0" tIns="0" rIns="0" bIns="0" anchor="t" anchorCtr="0">
            <a:noAutofit/>
          </a:bodyPr>
          <a:lstStyle/>
          <a:p>
            <a:pPr marL="0" marR="0" lvl="0" indent="0" algn="l" rtl="0">
              <a:lnSpc>
                <a:spcPct val="133222"/>
              </a:lnSpc>
              <a:spcBef>
                <a:spcPts val="0"/>
              </a:spcBef>
              <a:spcAft>
                <a:spcPts val="0"/>
              </a:spcAft>
              <a:buClr>
                <a:srgbClr val="000000"/>
              </a:buClr>
              <a:buSzPts val="900"/>
              <a:buFont typeface="Arial"/>
              <a:buNone/>
            </a:pPr>
            <a:r>
              <a:rPr lang="de-DE" sz="900" b="1" strike="noStrike">
                <a:solidFill>
                  <a:srgbClr val="000000"/>
                </a:solidFill>
                <a:latin typeface="Arial"/>
                <a:ea typeface="Arial"/>
                <a:cs typeface="Arial"/>
                <a:sym typeface="Arial"/>
              </a:rPr>
              <a:t>Lecture: 5.06.M123 Renewable Energy Heat — </a:t>
            </a:r>
            <a:r>
              <a:rPr lang="de-DE" sz="900" b="0" strike="noStrike">
                <a:solidFill>
                  <a:srgbClr val="000000"/>
                </a:solidFill>
                <a:latin typeface="Arial"/>
                <a:ea typeface="Arial"/>
                <a:cs typeface="Arial"/>
                <a:sym typeface="Arial"/>
              </a:rPr>
              <a:t>Walk-in-Freezer Systems Parametric Study</a:t>
            </a:r>
            <a:endParaRPr sz="900" b="0" strike="noStrike">
              <a:solidFill>
                <a:schemeClr val="dk1"/>
              </a:solidFill>
              <a:latin typeface="Arial"/>
              <a:ea typeface="Arial"/>
              <a:cs typeface="Arial"/>
              <a:sym typeface="Arial"/>
            </a:endParaRPr>
          </a:p>
          <a:p>
            <a:pPr marL="0" marR="0" lvl="0" indent="0" algn="l" rtl="0">
              <a:lnSpc>
                <a:spcPct val="133222"/>
              </a:lnSpc>
              <a:spcBef>
                <a:spcPts val="0"/>
              </a:spcBef>
              <a:spcAft>
                <a:spcPts val="0"/>
              </a:spcAft>
              <a:buClr>
                <a:srgbClr val="A5A5A5"/>
              </a:buClr>
              <a:buSzPts val="900"/>
              <a:buFont typeface="Arial"/>
              <a:buNone/>
            </a:pPr>
            <a:r>
              <a:rPr lang="de-DE" sz="900" b="0" strike="noStrike">
                <a:solidFill>
                  <a:srgbClr val="A5A5A5"/>
                </a:solidFill>
                <a:latin typeface="Arial"/>
                <a:ea typeface="Arial"/>
                <a:cs typeface="Arial"/>
                <a:sym typeface="Arial"/>
              </a:rPr>
              <a:t>Juan Manuel Boullosa Novo, Alberto Jimenez Haro, Emre Atalan —  Universität Oldenburg</a:t>
            </a:r>
            <a:endParaRPr sz="900" b="0" strike="noStrike">
              <a:solidFill>
                <a:schemeClr val="dk1"/>
              </a:solidFill>
              <a:latin typeface="Arial"/>
              <a:ea typeface="Arial"/>
              <a:cs typeface="Arial"/>
              <a:sym typeface="Arial"/>
            </a:endParaRPr>
          </a:p>
        </p:txBody>
      </p:sp>
      <p:pic>
        <p:nvPicPr>
          <p:cNvPr id="296" name="Google Shape;296;p66"/>
          <p:cNvPicPr preferRelativeResize="0"/>
          <p:nvPr/>
        </p:nvPicPr>
        <p:blipFill rotWithShape="1">
          <a:blip r:embed="rId14">
            <a:alphaModFix/>
          </a:blip>
          <a:srcRect/>
          <a:stretch/>
        </p:blipFill>
        <p:spPr>
          <a:xfrm>
            <a:off x="254880" y="299160"/>
            <a:ext cx="911160" cy="591120"/>
          </a:xfrm>
          <a:prstGeom prst="rect">
            <a:avLst/>
          </a:prstGeom>
          <a:noFill/>
          <a:ln>
            <a:noFill/>
          </a:ln>
        </p:spPr>
      </p:pic>
      <p:sp>
        <p:nvSpPr>
          <p:cNvPr id="297" name="Google Shape;297;p66"/>
          <p:cNvSpPr/>
          <p:nvPr/>
        </p:nvSpPr>
        <p:spPr>
          <a:xfrm>
            <a:off x="299520" y="6459840"/>
            <a:ext cx="900000" cy="207360"/>
          </a:xfrm>
          <a:prstGeom prst="rect">
            <a:avLst/>
          </a:prstGeom>
          <a:noFill/>
          <a:ln>
            <a:noFill/>
          </a:ln>
        </p:spPr>
        <p:txBody>
          <a:bodyPr spcFirstLastPara="1" wrap="square" lIns="0" tIns="0" rIns="0" bIns="0" anchor="t" anchorCtr="0">
            <a:noAutofit/>
          </a:bodyPr>
          <a:lstStyle/>
          <a:p>
            <a:pPr marL="0" marR="0" lvl="0" indent="0" algn="l" rtl="0">
              <a:lnSpc>
                <a:spcPct val="133222"/>
              </a:lnSpc>
              <a:spcBef>
                <a:spcPts val="0"/>
              </a:spcBef>
              <a:spcAft>
                <a:spcPts val="0"/>
              </a:spcAft>
              <a:buClr>
                <a:srgbClr val="FFFFFF"/>
              </a:buClr>
              <a:buSzPts val="900"/>
              <a:buFont typeface="Arial"/>
              <a:buNone/>
            </a:pPr>
            <a:r>
              <a:rPr lang="de-DE" sz="900">
                <a:solidFill>
                  <a:srgbClr val="FFFFFF"/>
                </a:solidFill>
              </a:rPr>
              <a:t>08</a:t>
            </a:r>
            <a:r>
              <a:rPr lang="de-DE" sz="900" b="0" strike="noStrike">
                <a:solidFill>
                  <a:srgbClr val="FFFFFF"/>
                </a:solidFill>
                <a:latin typeface="Arial"/>
                <a:ea typeface="Arial"/>
                <a:cs typeface="Arial"/>
                <a:sym typeface="Arial"/>
              </a:rPr>
              <a:t>.02.2024</a:t>
            </a:r>
            <a:endParaRPr sz="900" b="0" strike="noStrike">
              <a:solidFill>
                <a:schemeClr val="dk1"/>
              </a:solidFill>
              <a:latin typeface="Arial"/>
              <a:ea typeface="Arial"/>
              <a:cs typeface="Arial"/>
              <a:sym typeface="Arial"/>
            </a:endParaRPr>
          </a:p>
        </p:txBody>
      </p:sp>
      <p:sp>
        <p:nvSpPr>
          <p:cNvPr id="298" name="Google Shape;298;p66"/>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9" name="Google Shape;299;p66"/>
          <p:cNvSpPr txBox="1">
            <a:spLocks noGrp="1"/>
          </p:cNvSpPr>
          <p:nvPr>
            <p:ph type="body" idx="1"/>
          </p:nvPr>
        </p:nvSpPr>
        <p:spPr>
          <a:xfrm>
            <a:off x="2063880" y="1557360"/>
            <a:ext cx="4103640" cy="4608000"/>
          </a:xfrm>
          <a:prstGeom prst="rect">
            <a:avLst/>
          </a:prstGeom>
          <a:noFill/>
          <a:ln>
            <a:noFill/>
          </a:ln>
        </p:spPr>
        <p:txBody>
          <a:bodyPr spcFirstLastPara="1" wrap="square" lIns="0" tIns="0" rIns="0" bIns="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0" name="Google Shape;300;p66"/>
          <p:cNvSpPr txBox="1">
            <a:spLocks noGrp="1"/>
          </p:cNvSpPr>
          <p:nvPr>
            <p:ph type="body" idx="2"/>
          </p:nvPr>
        </p:nvSpPr>
        <p:spPr>
          <a:xfrm>
            <a:off x="6563880" y="1557360"/>
            <a:ext cx="4103640" cy="4608000"/>
          </a:xfrm>
          <a:prstGeom prst="rect">
            <a:avLst/>
          </a:prstGeom>
          <a:noFill/>
          <a:ln>
            <a:noFill/>
          </a:ln>
        </p:spPr>
        <p:txBody>
          <a:bodyPr spcFirstLastPara="1" wrap="square" lIns="0" tIns="0" rIns="0" bIns="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9"/>
        <p:cNvGrpSpPr/>
        <p:nvPr/>
      </p:nvGrpSpPr>
      <p:grpSpPr>
        <a:xfrm>
          <a:off x="0" y="0"/>
          <a:ext cx="0" cy="0"/>
          <a:chOff x="0" y="0"/>
          <a:chExt cx="0" cy="0"/>
        </a:xfrm>
      </p:grpSpPr>
      <p:sp>
        <p:nvSpPr>
          <p:cNvPr id="350" name="Google Shape;350;p79"/>
          <p:cNvSpPr/>
          <p:nvPr/>
        </p:nvSpPr>
        <p:spPr>
          <a:xfrm>
            <a:off x="0" y="0"/>
            <a:ext cx="1450440" cy="685764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9"/>
          <p:cNvSpPr/>
          <p:nvPr/>
        </p:nvSpPr>
        <p:spPr>
          <a:xfrm>
            <a:off x="0" y="2977920"/>
            <a:ext cx="1450440" cy="3879720"/>
          </a:xfrm>
          <a:custGeom>
            <a:avLst/>
            <a:gdLst/>
            <a:ahLst/>
            <a:cxnLst/>
            <a:rect l="l" t="t" r="r" b="b"/>
            <a:pathLst>
              <a:path w="1450975" h="3880232" extrusionOk="0">
                <a:moveTo>
                  <a:pt x="1450975" y="0"/>
                </a:moveTo>
                <a:lnTo>
                  <a:pt x="1450975" y="3880232"/>
                </a:lnTo>
                <a:lnTo>
                  <a:pt x="0" y="3880232"/>
                </a:lnTo>
                <a:lnTo>
                  <a:pt x="0" y="982332"/>
                </a:lnTo>
                <a:lnTo>
                  <a:pt x="80748" y="912387"/>
                </a:lnTo>
                <a:cubicBezTo>
                  <a:pt x="480793" y="582240"/>
                  <a:pt x="913073" y="289757"/>
                  <a:pt x="1372159" y="4036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9"/>
          <p:cNvSpPr/>
          <p:nvPr/>
        </p:nvSpPr>
        <p:spPr>
          <a:xfrm>
            <a:off x="299520" y="6302160"/>
            <a:ext cx="1043640" cy="150840"/>
          </a:xfrm>
          <a:prstGeom prst="rect">
            <a:avLst/>
          </a:prstGeom>
          <a:noFill/>
          <a:ln>
            <a:noFill/>
          </a:ln>
        </p:spPr>
        <p:txBody>
          <a:bodyPr spcFirstLastPara="1" wrap="square" lIns="0" tIns="0" rIns="0" bIns="0" anchor="t" anchorCtr="0">
            <a:noAutofit/>
          </a:bodyPr>
          <a:lstStyle/>
          <a:p>
            <a:pPr marL="0" marR="0" lvl="0" indent="0" algn="l" rtl="0">
              <a:lnSpc>
                <a:spcPct val="133222"/>
              </a:lnSpc>
              <a:spcBef>
                <a:spcPts val="0"/>
              </a:spcBef>
              <a:spcAft>
                <a:spcPts val="0"/>
              </a:spcAft>
              <a:buClr>
                <a:srgbClr val="FFFFFF"/>
              </a:buClr>
              <a:buSzPts val="900"/>
              <a:buFont typeface="Arial"/>
              <a:buNone/>
            </a:pPr>
            <a:r>
              <a:rPr lang="de-DE" sz="900" b="1" strike="noStrike">
                <a:solidFill>
                  <a:srgbClr val="FFFFFF"/>
                </a:solidFill>
                <a:latin typeface="Arial"/>
                <a:ea typeface="Arial"/>
                <a:cs typeface="Arial"/>
                <a:sym typeface="Arial"/>
              </a:rPr>
              <a:t>Seite </a:t>
            </a:r>
            <a:fld id="{00000000-1234-1234-1234-123412341234}" type="slidenum">
              <a:rPr lang="de-DE" sz="900" b="1" strike="noStrike">
                <a:solidFill>
                  <a:srgbClr val="FFFFFF"/>
                </a:solidFill>
                <a:latin typeface="Arial"/>
                <a:ea typeface="Arial"/>
                <a:cs typeface="Arial"/>
                <a:sym typeface="Arial"/>
              </a:rPr>
              <a:t>‹#›</a:t>
            </a:fld>
            <a:r>
              <a:rPr lang="de-DE" sz="900" b="1" strike="noStrike">
                <a:solidFill>
                  <a:srgbClr val="FFFFFF"/>
                </a:solidFill>
                <a:latin typeface="Arial"/>
                <a:ea typeface="Arial"/>
                <a:cs typeface="Arial"/>
                <a:sym typeface="Arial"/>
              </a:rPr>
              <a:t> </a:t>
            </a:r>
            <a:endParaRPr sz="900" b="0" strike="noStrike">
              <a:solidFill>
                <a:schemeClr val="dk1"/>
              </a:solidFill>
              <a:latin typeface="Arial"/>
              <a:ea typeface="Arial"/>
              <a:cs typeface="Arial"/>
              <a:sym typeface="Arial"/>
            </a:endParaRPr>
          </a:p>
        </p:txBody>
      </p:sp>
      <p:sp>
        <p:nvSpPr>
          <p:cNvPr id="353" name="Google Shape;353;p79"/>
          <p:cNvSpPr/>
          <p:nvPr/>
        </p:nvSpPr>
        <p:spPr>
          <a:xfrm>
            <a:off x="2100240" y="6302160"/>
            <a:ext cx="8604000" cy="364680"/>
          </a:xfrm>
          <a:prstGeom prst="rect">
            <a:avLst/>
          </a:prstGeom>
          <a:noFill/>
          <a:ln>
            <a:noFill/>
          </a:ln>
        </p:spPr>
        <p:txBody>
          <a:bodyPr spcFirstLastPara="1" wrap="square" lIns="0" tIns="0" rIns="0" bIns="0" anchor="t" anchorCtr="0">
            <a:noAutofit/>
          </a:bodyPr>
          <a:lstStyle/>
          <a:p>
            <a:pPr marL="0" marR="0" lvl="0" indent="0" algn="l" rtl="0">
              <a:lnSpc>
                <a:spcPct val="133222"/>
              </a:lnSpc>
              <a:spcBef>
                <a:spcPts val="0"/>
              </a:spcBef>
              <a:spcAft>
                <a:spcPts val="0"/>
              </a:spcAft>
              <a:buClr>
                <a:srgbClr val="000000"/>
              </a:buClr>
              <a:buSzPts val="900"/>
              <a:buFont typeface="Arial"/>
              <a:buNone/>
            </a:pPr>
            <a:r>
              <a:rPr lang="de-DE" sz="900" b="1" strike="noStrike">
                <a:solidFill>
                  <a:srgbClr val="000000"/>
                </a:solidFill>
                <a:latin typeface="Arial"/>
                <a:ea typeface="Arial"/>
                <a:cs typeface="Arial"/>
                <a:sym typeface="Arial"/>
              </a:rPr>
              <a:t>Lecture: 5.06.M123 Renewable Energy Heat — </a:t>
            </a:r>
            <a:r>
              <a:rPr lang="de-DE" sz="900" b="0" strike="noStrike">
                <a:solidFill>
                  <a:srgbClr val="000000"/>
                </a:solidFill>
                <a:latin typeface="Arial"/>
                <a:ea typeface="Arial"/>
                <a:cs typeface="Arial"/>
                <a:sym typeface="Arial"/>
              </a:rPr>
              <a:t>Walk-in-Freezer Systems Parametric Study</a:t>
            </a:r>
            <a:endParaRPr sz="900" b="0" strike="noStrike">
              <a:solidFill>
                <a:schemeClr val="dk1"/>
              </a:solidFill>
              <a:latin typeface="Arial"/>
              <a:ea typeface="Arial"/>
              <a:cs typeface="Arial"/>
              <a:sym typeface="Arial"/>
            </a:endParaRPr>
          </a:p>
          <a:p>
            <a:pPr marL="0" marR="0" lvl="0" indent="0" algn="l" rtl="0">
              <a:lnSpc>
                <a:spcPct val="133222"/>
              </a:lnSpc>
              <a:spcBef>
                <a:spcPts val="0"/>
              </a:spcBef>
              <a:spcAft>
                <a:spcPts val="0"/>
              </a:spcAft>
              <a:buClr>
                <a:srgbClr val="A5A5A5"/>
              </a:buClr>
              <a:buSzPts val="900"/>
              <a:buFont typeface="Arial"/>
              <a:buNone/>
            </a:pPr>
            <a:r>
              <a:rPr lang="de-DE" sz="900" b="0" strike="noStrike">
                <a:solidFill>
                  <a:srgbClr val="A5A5A5"/>
                </a:solidFill>
                <a:latin typeface="Arial"/>
                <a:ea typeface="Arial"/>
                <a:cs typeface="Arial"/>
                <a:sym typeface="Arial"/>
              </a:rPr>
              <a:t>Juan Manuel Boullosa Novo, Alberto Jimenez Haro, Emre Atalan —  Universität Oldenburg</a:t>
            </a:r>
            <a:endParaRPr sz="900" b="0" strike="noStrike">
              <a:solidFill>
                <a:schemeClr val="dk1"/>
              </a:solidFill>
              <a:latin typeface="Arial"/>
              <a:ea typeface="Arial"/>
              <a:cs typeface="Arial"/>
              <a:sym typeface="Arial"/>
            </a:endParaRPr>
          </a:p>
        </p:txBody>
      </p:sp>
      <p:pic>
        <p:nvPicPr>
          <p:cNvPr id="354" name="Google Shape;354;p79"/>
          <p:cNvPicPr preferRelativeResize="0"/>
          <p:nvPr/>
        </p:nvPicPr>
        <p:blipFill rotWithShape="1">
          <a:blip r:embed="rId14">
            <a:alphaModFix/>
          </a:blip>
          <a:srcRect/>
          <a:stretch/>
        </p:blipFill>
        <p:spPr>
          <a:xfrm>
            <a:off x="254880" y="299160"/>
            <a:ext cx="911160" cy="591120"/>
          </a:xfrm>
          <a:prstGeom prst="rect">
            <a:avLst/>
          </a:prstGeom>
          <a:noFill/>
          <a:ln>
            <a:noFill/>
          </a:ln>
        </p:spPr>
      </p:pic>
      <p:sp>
        <p:nvSpPr>
          <p:cNvPr id="355" name="Google Shape;355;p79"/>
          <p:cNvSpPr/>
          <p:nvPr/>
        </p:nvSpPr>
        <p:spPr>
          <a:xfrm>
            <a:off x="299520" y="6459840"/>
            <a:ext cx="900000" cy="207360"/>
          </a:xfrm>
          <a:prstGeom prst="rect">
            <a:avLst/>
          </a:prstGeom>
          <a:noFill/>
          <a:ln>
            <a:noFill/>
          </a:ln>
        </p:spPr>
        <p:txBody>
          <a:bodyPr spcFirstLastPara="1" wrap="square" lIns="0" tIns="0" rIns="0" bIns="0" anchor="t" anchorCtr="0">
            <a:noAutofit/>
          </a:bodyPr>
          <a:lstStyle/>
          <a:p>
            <a:pPr marL="0" marR="0" lvl="0" indent="0" algn="l" rtl="0">
              <a:lnSpc>
                <a:spcPct val="133222"/>
              </a:lnSpc>
              <a:spcBef>
                <a:spcPts val="0"/>
              </a:spcBef>
              <a:spcAft>
                <a:spcPts val="0"/>
              </a:spcAft>
              <a:buClr>
                <a:srgbClr val="FFFFFF"/>
              </a:buClr>
              <a:buSzPts val="900"/>
              <a:buFont typeface="Arial"/>
              <a:buNone/>
            </a:pPr>
            <a:r>
              <a:rPr lang="de-DE" sz="900" b="0" strike="noStrike">
                <a:solidFill>
                  <a:srgbClr val="FFFFFF"/>
                </a:solidFill>
                <a:latin typeface="Arial"/>
                <a:ea typeface="Arial"/>
                <a:cs typeface="Arial"/>
                <a:sym typeface="Arial"/>
              </a:rPr>
              <a:t>0</a:t>
            </a:r>
            <a:r>
              <a:rPr lang="de-DE" sz="900">
                <a:solidFill>
                  <a:srgbClr val="FFFFFF"/>
                </a:solidFill>
              </a:rPr>
              <a:t>8</a:t>
            </a:r>
            <a:r>
              <a:rPr lang="de-DE" sz="900" b="0" strike="noStrike">
                <a:solidFill>
                  <a:srgbClr val="FFFFFF"/>
                </a:solidFill>
                <a:latin typeface="Arial"/>
                <a:ea typeface="Arial"/>
                <a:cs typeface="Arial"/>
                <a:sym typeface="Arial"/>
              </a:rPr>
              <a:t>.02.2024</a:t>
            </a:r>
            <a:endParaRPr sz="900" b="0" strike="noStrike">
              <a:solidFill>
                <a:schemeClr val="dk1"/>
              </a:solidFill>
              <a:latin typeface="Arial"/>
              <a:ea typeface="Arial"/>
              <a:cs typeface="Arial"/>
              <a:sym typeface="Arial"/>
            </a:endParaRPr>
          </a:p>
        </p:txBody>
      </p:sp>
      <p:sp>
        <p:nvSpPr>
          <p:cNvPr id="356" name="Google Shape;356;p79"/>
          <p:cNvSpPr txBox="1">
            <a:spLocks noGrp="1"/>
          </p:cNvSpPr>
          <p:nvPr>
            <p:ph type="title"/>
          </p:nvPr>
        </p:nvSpPr>
        <p:spPr>
          <a:xfrm>
            <a:off x="2062800" y="938520"/>
            <a:ext cx="8604720" cy="43812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7" name="Google Shape;357;p79"/>
          <p:cNvSpPr txBox="1">
            <a:spLocks noGrp="1"/>
          </p:cNvSpPr>
          <p:nvPr>
            <p:ph type="body" idx="1"/>
          </p:nvPr>
        </p:nvSpPr>
        <p:spPr>
          <a:xfrm>
            <a:off x="2063880" y="1557360"/>
            <a:ext cx="4284000" cy="4608000"/>
          </a:xfrm>
          <a:prstGeom prst="rect">
            <a:avLst/>
          </a:prstGeom>
          <a:noFill/>
          <a:ln>
            <a:noFill/>
          </a:ln>
        </p:spPr>
        <p:txBody>
          <a:bodyPr spcFirstLastPara="1" wrap="square" lIns="0" tIns="0" rIns="0" bIns="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58" name="Google Shape;358;p79"/>
          <p:cNvSpPr txBox="1">
            <a:spLocks noGrp="1"/>
          </p:cNvSpPr>
          <p:nvPr>
            <p:ph type="body" idx="2"/>
          </p:nvPr>
        </p:nvSpPr>
        <p:spPr>
          <a:xfrm>
            <a:off x="6599880" y="1557360"/>
            <a:ext cx="5591520" cy="3707640"/>
          </a:xfrm>
          <a:prstGeom prst="rect">
            <a:avLst/>
          </a:prstGeom>
          <a:solidFill>
            <a:srgbClr val="D9D9D9"/>
          </a:solidFill>
          <a:ln>
            <a:noFill/>
          </a:ln>
        </p:spPr>
        <p:txBody>
          <a:bodyPr spcFirstLastPara="1" wrap="square" lIns="90000" tIns="45000" rIns="90000" bIns="45000" anchor="ctr"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49.xml"/><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3" Type="http://schemas.openxmlformats.org/officeDocument/2006/relationships/hyperlink" Target="https://habcomfg.com/what-refrigerant-is-used-in-commercial-refrigerators/" TargetMode="External"/><Relationship Id="rId2" Type="http://schemas.openxmlformats.org/officeDocument/2006/relationships/notesSlide" Target="../notesSlides/notesSlide19.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61.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2.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92"/>
          <p:cNvSpPr txBox="1"/>
          <p:nvPr/>
        </p:nvSpPr>
        <p:spPr>
          <a:xfrm>
            <a:off x="8685950" y="3337200"/>
            <a:ext cx="2785500" cy="4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2800">
                <a:solidFill>
                  <a:schemeClr val="lt1"/>
                </a:solidFill>
              </a:rPr>
              <a:t>You found me</a:t>
            </a:r>
            <a:endParaRPr sz="2800">
              <a:solidFill>
                <a:schemeClr val="lt1"/>
              </a:solidFill>
            </a:endParaRPr>
          </a:p>
        </p:txBody>
      </p:sp>
      <p:pic>
        <p:nvPicPr>
          <p:cNvPr id="413" name="Google Shape;413;p92"/>
          <p:cNvPicPr preferRelativeResize="0"/>
          <p:nvPr/>
        </p:nvPicPr>
        <p:blipFill>
          <a:blip r:embed="rId3">
            <a:alphaModFix/>
          </a:blip>
          <a:stretch>
            <a:fillRect/>
          </a:stretch>
        </p:blipFill>
        <p:spPr>
          <a:xfrm>
            <a:off x="8551900" y="3820499"/>
            <a:ext cx="2502725" cy="2502725"/>
          </a:xfrm>
          <a:prstGeom prst="rect">
            <a:avLst/>
          </a:prstGeom>
          <a:noFill/>
          <a:ln>
            <a:noFill/>
          </a:ln>
        </p:spPr>
      </p:pic>
      <p:sp>
        <p:nvSpPr>
          <p:cNvPr id="414" name="Google Shape;414;p92"/>
          <p:cNvSpPr txBox="1">
            <a:spLocks noGrp="1"/>
          </p:cNvSpPr>
          <p:nvPr>
            <p:ph type="title" idx="4294967295"/>
          </p:nvPr>
        </p:nvSpPr>
        <p:spPr>
          <a:xfrm>
            <a:off x="323150" y="2204993"/>
            <a:ext cx="8362800" cy="6174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4400"/>
              <a:buFont typeface="Arial"/>
              <a:buNone/>
            </a:pPr>
            <a:r>
              <a:rPr lang="de-DE" sz="3800" b="0" i="0" u="none" strike="noStrike" cap="none">
                <a:solidFill>
                  <a:srgbClr val="FFFFFF"/>
                </a:solidFill>
                <a:latin typeface="Arial"/>
                <a:ea typeface="Arial"/>
                <a:cs typeface="Arial"/>
                <a:sym typeface="Arial"/>
              </a:rPr>
              <a:t>Parametric Study of a </a:t>
            </a:r>
            <a:r>
              <a:rPr lang="de-DE" sz="3800">
                <a:solidFill>
                  <a:schemeClr val="lt1"/>
                </a:solidFill>
              </a:rPr>
              <a:t>Walk-in-Freezer</a:t>
            </a:r>
            <a:endParaRPr sz="3800" b="0" i="0" u="none" strike="noStrike" cap="none">
              <a:solidFill>
                <a:srgbClr val="000000"/>
              </a:solidFill>
              <a:latin typeface="Arial"/>
              <a:ea typeface="Arial"/>
              <a:cs typeface="Arial"/>
              <a:sym typeface="Arial"/>
            </a:endParaRPr>
          </a:p>
        </p:txBody>
      </p:sp>
      <p:sp>
        <p:nvSpPr>
          <p:cNvPr id="415" name="Google Shape;415;p92"/>
          <p:cNvSpPr txBox="1">
            <a:spLocks noGrp="1"/>
          </p:cNvSpPr>
          <p:nvPr>
            <p:ph type="subTitle" idx="4294967295"/>
          </p:nvPr>
        </p:nvSpPr>
        <p:spPr>
          <a:xfrm>
            <a:off x="443520" y="4066614"/>
            <a:ext cx="6432900" cy="929400"/>
          </a:xfrm>
          <a:prstGeom prst="rect">
            <a:avLst/>
          </a:prstGeom>
          <a:noFill/>
          <a:ln>
            <a:noFill/>
          </a:ln>
        </p:spPr>
        <p:txBody>
          <a:bodyPr spcFirstLastPara="1" wrap="square" lIns="0" tIns="0" rIns="0" bIns="0" anchor="t" anchorCtr="0">
            <a:noAutofit/>
          </a:bodyPr>
          <a:lstStyle/>
          <a:p>
            <a:pPr marL="228600" marR="0" lvl="0" indent="-228600" algn="l" rtl="0">
              <a:lnSpc>
                <a:spcPct val="110000"/>
              </a:lnSpc>
              <a:spcBef>
                <a:spcPts val="0"/>
              </a:spcBef>
              <a:spcAft>
                <a:spcPts val="0"/>
              </a:spcAft>
              <a:buClr>
                <a:srgbClr val="FFFFFF"/>
              </a:buClr>
              <a:buSzPts val="2400"/>
              <a:buFont typeface="Arial"/>
              <a:buNone/>
            </a:pPr>
            <a:r>
              <a:rPr lang="de-DE" sz="1900" b="0" i="0" u="none" strike="noStrike" cap="none">
                <a:solidFill>
                  <a:srgbClr val="FFFFFF"/>
                </a:solidFill>
                <a:latin typeface="Arial"/>
                <a:ea typeface="Arial"/>
                <a:cs typeface="Arial"/>
                <a:sym typeface="Arial"/>
              </a:rPr>
              <a:t>Lecture: 5.06.M123 Renewable Energy Heat</a:t>
            </a:r>
            <a:endParaRPr sz="1900">
              <a:solidFill>
                <a:srgbClr val="FFFFFF"/>
              </a:solidFill>
            </a:endParaRPr>
          </a:p>
          <a:p>
            <a:pPr marL="228600" marR="0" lvl="0" indent="-228600" algn="l" rtl="0">
              <a:lnSpc>
                <a:spcPct val="110000"/>
              </a:lnSpc>
              <a:spcBef>
                <a:spcPts val="0"/>
              </a:spcBef>
              <a:spcAft>
                <a:spcPts val="0"/>
              </a:spcAft>
              <a:buClr>
                <a:srgbClr val="FFFFFF"/>
              </a:buClr>
              <a:buSzPts val="2400"/>
              <a:buFont typeface="Arial"/>
              <a:buNone/>
            </a:pPr>
            <a:r>
              <a:rPr lang="de-DE" sz="1900" b="0" i="0" u="none" strike="noStrike" cap="none">
                <a:solidFill>
                  <a:srgbClr val="FFFFFF"/>
                </a:solidFill>
                <a:latin typeface="Arial"/>
                <a:ea typeface="Arial"/>
                <a:cs typeface="Arial"/>
                <a:sym typeface="Arial"/>
              </a:rPr>
              <a:t>WiSe 23/24</a:t>
            </a:r>
            <a:endParaRPr sz="1900" b="0" i="0" u="none" strike="noStrike" cap="none">
              <a:solidFill>
                <a:schemeClr val="dk1"/>
              </a:solidFill>
              <a:latin typeface="Arial"/>
              <a:ea typeface="Arial"/>
              <a:cs typeface="Arial"/>
              <a:sym typeface="Arial"/>
            </a:endParaRPr>
          </a:p>
        </p:txBody>
      </p:sp>
      <p:sp>
        <p:nvSpPr>
          <p:cNvPr id="416" name="Google Shape;416;p92"/>
          <p:cNvSpPr txBox="1">
            <a:spLocks noGrp="1"/>
          </p:cNvSpPr>
          <p:nvPr>
            <p:ph type="body" idx="4294967295"/>
          </p:nvPr>
        </p:nvSpPr>
        <p:spPr>
          <a:xfrm>
            <a:off x="323150" y="4996025"/>
            <a:ext cx="4968300" cy="1124100"/>
          </a:xfrm>
          <a:prstGeom prst="rect">
            <a:avLst/>
          </a:prstGeom>
          <a:noFill/>
          <a:ln>
            <a:noFill/>
          </a:ln>
        </p:spPr>
        <p:txBody>
          <a:bodyPr spcFirstLastPara="1" wrap="square" lIns="0" tIns="0" rIns="0" bIns="0" anchor="t" anchorCtr="0">
            <a:noAutofit/>
          </a:bodyPr>
          <a:lstStyle/>
          <a:p>
            <a:pPr marL="457200" marR="0" lvl="0" indent="-323850" algn="l" rtl="0">
              <a:lnSpc>
                <a:spcPct val="110000"/>
              </a:lnSpc>
              <a:spcBef>
                <a:spcPts val="0"/>
              </a:spcBef>
              <a:spcAft>
                <a:spcPts val="0"/>
              </a:spcAft>
              <a:buClr>
                <a:srgbClr val="FFFFFF"/>
              </a:buClr>
              <a:buSzPts val="1500"/>
              <a:buFont typeface="Arial"/>
              <a:buChar char="•"/>
            </a:pPr>
            <a:r>
              <a:rPr lang="de-DE" sz="1500" b="0" i="0" u="none" strike="noStrike" cap="none">
                <a:solidFill>
                  <a:srgbClr val="FFFFFF"/>
                </a:solidFill>
                <a:latin typeface="Arial"/>
                <a:ea typeface="Arial"/>
                <a:cs typeface="Arial"/>
                <a:sym typeface="Arial"/>
              </a:rPr>
              <a:t>Juan Manuel Boullosa Novo</a:t>
            </a:r>
            <a:endParaRPr sz="2500"/>
          </a:p>
          <a:p>
            <a:pPr marL="457200" marR="0" lvl="0" indent="-323850" algn="l" rtl="0">
              <a:lnSpc>
                <a:spcPct val="110000"/>
              </a:lnSpc>
              <a:spcBef>
                <a:spcPts val="0"/>
              </a:spcBef>
              <a:spcAft>
                <a:spcPts val="0"/>
              </a:spcAft>
              <a:buClr>
                <a:srgbClr val="FFFFFF"/>
              </a:buClr>
              <a:buSzPts val="1500"/>
              <a:buFont typeface="Arial"/>
              <a:buChar char="•"/>
            </a:pPr>
            <a:r>
              <a:rPr lang="de-DE" sz="1500" b="0" i="0" u="none" strike="noStrike" cap="none">
                <a:solidFill>
                  <a:srgbClr val="FFFFFF"/>
                </a:solidFill>
                <a:latin typeface="Arial"/>
                <a:ea typeface="Arial"/>
                <a:cs typeface="Arial"/>
                <a:sym typeface="Arial"/>
              </a:rPr>
              <a:t>Alberto Jimenez Haro</a:t>
            </a:r>
            <a:endParaRPr sz="1500" b="0" i="0" u="none" strike="noStrike" cap="none">
              <a:solidFill>
                <a:srgbClr val="000000"/>
              </a:solidFill>
              <a:latin typeface="Arial"/>
              <a:ea typeface="Arial"/>
              <a:cs typeface="Arial"/>
              <a:sym typeface="Arial"/>
            </a:endParaRPr>
          </a:p>
          <a:p>
            <a:pPr marL="457200" marR="0" lvl="0" indent="-323850" algn="l" rtl="0">
              <a:lnSpc>
                <a:spcPct val="110000"/>
              </a:lnSpc>
              <a:spcBef>
                <a:spcPts val="0"/>
              </a:spcBef>
              <a:spcAft>
                <a:spcPts val="0"/>
              </a:spcAft>
              <a:buClr>
                <a:srgbClr val="FFFFFF"/>
              </a:buClr>
              <a:buSzPts val="1500"/>
              <a:buFont typeface="Arial"/>
              <a:buChar char="•"/>
            </a:pPr>
            <a:r>
              <a:rPr lang="de-DE" sz="1500" b="0" i="0" u="none" strike="noStrike" cap="none">
                <a:solidFill>
                  <a:srgbClr val="FFFFFF"/>
                </a:solidFill>
                <a:latin typeface="Arial"/>
                <a:ea typeface="Arial"/>
                <a:cs typeface="Arial"/>
                <a:sym typeface="Arial"/>
              </a:rPr>
              <a:t>Emre Atalan</a:t>
            </a:r>
            <a:br>
              <a:rPr lang="de-DE" sz="1500" b="0" i="0" u="none" strike="noStrike" cap="none">
                <a:solidFill>
                  <a:srgbClr val="FFFFFF"/>
                </a:solidFill>
                <a:latin typeface="Arial"/>
                <a:ea typeface="Arial"/>
                <a:cs typeface="Arial"/>
                <a:sym typeface="Arial"/>
              </a:rPr>
            </a:br>
            <a:endParaRPr sz="1500">
              <a:solidFill>
                <a:srgbClr val="000000"/>
              </a:solidFill>
            </a:endParaRPr>
          </a:p>
          <a:p>
            <a:pPr marL="228600" marR="0" lvl="0" indent="-228600" algn="l" rtl="0">
              <a:lnSpc>
                <a:spcPct val="110000"/>
              </a:lnSpc>
              <a:spcBef>
                <a:spcPts val="1000"/>
              </a:spcBef>
              <a:spcAft>
                <a:spcPts val="0"/>
              </a:spcAft>
              <a:buClr>
                <a:srgbClr val="FFFFFF"/>
              </a:buClr>
              <a:buSzPts val="1800"/>
              <a:buFont typeface="Arial"/>
              <a:buNone/>
            </a:pPr>
            <a:r>
              <a:rPr lang="de-DE" sz="1500">
                <a:solidFill>
                  <a:srgbClr val="FFFFFF"/>
                </a:solidFill>
              </a:rPr>
              <a:t>  </a:t>
            </a:r>
            <a:r>
              <a:rPr lang="de-DE" sz="1500" b="0" i="0" u="none" strike="noStrike" cap="none">
                <a:solidFill>
                  <a:srgbClr val="FFFFFF"/>
                </a:solidFill>
                <a:latin typeface="Arial"/>
                <a:ea typeface="Arial"/>
                <a:cs typeface="Arial"/>
                <a:sym typeface="Arial"/>
              </a:rPr>
              <a:t>08.02.2024 		       </a:t>
            </a:r>
            <a:br>
              <a:rPr lang="de-DE" sz="1500" b="0" i="0" u="none" strike="noStrike" cap="none">
                <a:solidFill>
                  <a:schemeClr val="dk1"/>
                </a:solidFill>
                <a:latin typeface="Arial"/>
                <a:ea typeface="Arial"/>
                <a:cs typeface="Arial"/>
                <a:sym typeface="Arial"/>
              </a:rPr>
            </a:br>
            <a:endParaRPr sz="1500" b="0" i="0" u="none" strike="noStrike" cap="none">
              <a:solidFill>
                <a:srgbClr val="000000"/>
              </a:solidFill>
              <a:latin typeface="Arial"/>
              <a:ea typeface="Arial"/>
              <a:cs typeface="Arial"/>
              <a:sym typeface="Arial"/>
            </a:endParaRPr>
          </a:p>
        </p:txBody>
      </p:sp>
      <p:sp>
        <p:nvSpPr>
          <p:cNvPr id="417" name="Google Shape;417;p92"/>
          <p:cNvSpPr/>
          <p:nvPr/>
        </p:nvSpPr>
        <p:spPr>
          <a:xfrm>
            <a:off x="5048840" y="2205375"/>
            <a:ext cx="7143161" cy="4651912"/>
          </a:xfrm>
          <a:custGeom>
            <a:avLst/>
            <a:gdLst/>
            <a:ahLst/>
            <a:cxnLst/>
            <a:rect l="l" t="t" r="r" b="b"/>
            <a:pathLst>
              <a:path w="7421466" h="4833155" extrusionOk="0">
                <a:moveTo>
                  <a:pt x="7411941" y="0"/>
                </a:moveTo>
                <a:lnTo>
                  <a:pt x="7421466" y="241"/>
                </a:lnTo>
                <a:lnTo>
                  <a:pt x="7421466" y="4833155"/>
                </a:lnTo>
                <a:lnTo>
                  <a:pt x="0" y="4833155"/>
                </a:lnTo>
                <a:lnTo>
                  <a:pt x="110689" y="4588316"/>
                </a:lnTo>
                <a:cubicBezTo>
                  <a:pt x="1418844" y="1873453"/>
                  <a:pt x="4196609" y="0"/>
                  <a:pt x="7411941" y="0"/>
                </a:cubicBez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8" name="Google Shape;418;p92"/>
          <p:cNvSpPr txBox="1"/>
          <p:nvPr/>
        </p:nvSpPr>
        <p:spPr>
          <a:xfrm>
            <a:off x="230150" y="3005150"/>
            <a:ext cx="6423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2100" i="1">
                <a:solidFill>
                  <a:schemeClr val="lt1"/>
                </a:solidFill>
              </a:rPr>
              <a:t>“Exploring Sustainable Solutions for Cold Storage”</a:t>
            </a:r>
            <a:endParaRPr sz="2100" i="1">
              <a:solidFill>
                <a:schemeClr val="lt1"/>
              </a:solidFill>
            </a:endParaRPr>
          </a:p>
        </p:txBody>
      </p:sp>
      <p:sp>
        <p:nvSpPr>
          <p:cNvPr id="419" name="Google Shape;419;p92"/>
          <p:cNvSpPr txBox="1"/>
          <p:nvPr/>
        </p:nvSpPr>
        <p:spPr>
          <a:xfrm>
            <a:off x="11800800" y="6374700"/>
            <a:ext cx="623400" cy="4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a:solidFill>
                  <a:schemeClr val="dk1"/>
                </a:solidFill>
              </a:rPr>
              <a:t>[1]</a:t>
            </a:r>
            <a:endParaRPr>
              <a:solidFill>
                <a:schemeClr val="dk1"/>
              </a:solidFill>
            </a:endParaRPr>
          </a:p>
        </p:txBody>
      </p:sp>
      <p:sp>
        <p:nvSpPr>
          <p:cNvPr id="420" name="Google Shape;420;p92"/>
          <p:cNvSpPr/>
          <p:nvPr/>
        </p:nvSpPr>
        <p:spPr>
          <a:xfrm>
            <a:off x="96600" y="115900"/>
            <a:ext cx="1323300" cy="1062600"/>
          </a:xfrm>
          <a:prstGeom prst="rect">
            <a:avLst/>
          </a:prstGeom>
          <a:solidFill>
            <a:srgbClr val="003F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21" name="Google Shape;421;p92"/>
          <p:cNvPicPr preferRelativeResize="0"/>
          <p:nvPr/>
        </p:nvPicPr>
        <p:blipFill>
          <a:blip r:embed="rId5">
            <a:alphaModFix/>
          </a:blip>
          <a:stretch>
            <a:fillRect/>
          </a:stretch>
        </p:blipFill>
        <p:spPr>
          <a:xfrm>
            <a:off x="323150" y="284750"/>
            <a:ext cx="2160776" cy="1395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101"/>
          <p:cNvSpPr txBox="1">
            <a:spLocks noGrp="1"/>
          </p:cNvSpPr>
          <p:nvPr>
            <p:ph type="title" idx="4294967295"/>
          </p:nvPr>
        </p:nvSpPr>
        <p:spPr>
          <a:xfrm>
            <a:off x="1793705" y="224650"/>
            <a:ext cx="8604600" cy="438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3F6B"/>
              </a:buClr>
              <a:buSzPts val="2800"/>
              <a:buFont typeface="Arial"/>
              <a:buNone/>
            </a:pPr>
            <a:r>
              <a:rPr lang="de-DE" sz="2800">
                <a:solidFill>
                  <a:srgbClr val="003F6B"/>
                </a:solidFill>
              </a:rPr>
              <a:t>Selection of compressor power</a:t>
            </a:r>
            <a:endParaRPr sz="2800" b="0" strike="noStrike">
              <a:solidFill>
                <a:srgbClr val="000000"/>
              </a:solidFill>
              <a:latin typeface="Arial"/>
              <a:ea typeface="Arial"/>
              <a:cs typeface="Arial"/>
              <a:sym typeface="Arial"/>
            </a:endParaRPr>
          </a:p>
        </p:txBody>
      </p:sp>
      <p:sp>
        <p:nvSpPr>
          <p:cNvPr id="509" name="Google Shape;509;p101"/>
          <p:cNvSpPr txBox="1"/>
          <p:nvPr/>
        </p:nvSpPr>
        <p:spPr>
          <a:xfrm>
            <a:off x="1710925" y="1460250"/>
            <a:ext cx="4032000" cy="393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2000">
                <a:solidFill>
                  <a:schemeClr val="dk1"/>
                </a:solidFill>
              </a:rPr>
              <a:t>From previous refrigerant analysis we also obtained the maximum compressor power associated to each refrigerants.</a:t>
            </a:r>
            <a:endParaRPr sz="2000">
              <a:solidFill>
                <a:schemeClr val="dk1"/>
              </a:solidFill>
            </a:endParaRPr>
          </a:p>
          <a:p>
            <a:pPr marL="0" lvl="0" indent="0" algn="l" rtl="0">
              <a:spcBef>
                <a:spcPts val="0"/>
              </a:spcBef>
              <a:spcAft>
                <a:spcPts val="0"/>
              </a:spcAft>
              <a:buNone/>
            </a:pPr>
            <a:endParaRPr sz="2000">
              <a:solidFill>
                <a:schemeClr val="dk1"/>
              </a:solidFill>
            </a:endParaRPr>
          </a:p>
          <a:p>
            <a:pPr marL="0" lvl="0" indent="0" algn="l" rtl="0">
              <a:spcBef>
                <a:spcPts val="0"/>
              </a:spcBef>
              <a:spcAft>
                <a:spcPts val="0"/>
              </a:spcAft>
              <a:buNone/>
            </a:pPr>
            <a:r>
              <a:rPr lang="de-DE" sz="2000">
                <a:solidFill>
                  <a:schemeClr val="dk1"/>
                </a:solidFill>
              </a:rPr>
              <a:t>To fix the power for our compressor model, we will need to select a refrigerant.</a:t>
            </a:r>
            <a:endParaRPr sz="2000">
              <a:solidFill>
                <a:schemeClr val="dk1"/>
              </a:solidFill>
            </a:endParaRPr>
          </a:p>
          <a:p>
            <a:pPr marL="0" lvl="0" indent="0" algn="l" rtl="0">
              <a:spcBef>
                <a:spcPts val="0"/>
              </a:spcBef>
              <a:spcAft>
                <a:spcPts val="0"/>
              </a:spcAft>
              <a:buNone/>
            </a:pPr>
            <a:endParaRPr sz="2000">
              <a:solidFill>
                <a:schemeClr val="dk1"/>
              </a:solidFill>
            </a:endParaRPr>
          </a:p>
        </p:txBody>
      </p:sp>
      <p:pic>
        <p:nvPicPr>
          <p:cNvPr id="510" name="Google Shape;510;p101"/>
          <p:cNvPicPr preferRelativeResize="0"/>
          <p:nvPr/>
        </p:nvPicPr>
        <p:blipFill>
          <a:blip r:embed="rId3">
            <a:alphaModFix/>
          </a:blip>
          <a:stretch>
            <a:fillRect/>
          </a:stretch>
        </p:blipFill>
        <p:spPr>
          <a:xfrm>
            <a:off x="5875250" y="1049950"/>
            <a:ext cx="5590266" cy="4758100"/>
          </a:xfrm>
          <a:prstGeom prst="rect">
            <a:avLst/>
          </a:prstGeom>
          <a:noFill/>
          <a:ln>
            <a:noFill/>
          </a:ln>
        </p:spPr>
      </p:pic>
      <p:sp>
        <p:nvSpPr>
          <p:cNvPr id="511" name="Google Shape;511;p101"/>
          <p:cNvSpPr txBox="1"/>
          <p:nvPr/>
        </p:nvSpPr>
        <p:spPr>
          <a:xfrm>
            <a:off x="11957100" y="6574200"/>
            <a:ext cx="2349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500">
                <a:solidFill>
                  <a:schemeClr val="dk1"/>
                </a:solidFill>
              </a:rPr>
              <a:t>A</a:t>
            </a:r>
            <a:endParaRPr sz="5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102"/>
          <p:cNvPicPr preferRelativeResize="0"/>
          <p:nvPr/>
        </p:nvPicPr>
        <p:blipFill>
          <a:blip r:embed="rId3">
            <a:alphaModFix/>
          </a:blip>
          <a:stretch>
            <a:fillRect/>
          </a:stretch>
        </p:blipFill>
        <p:spPr>
          <a:xfrm>
            <a:off x="1495025" y="123475"/>
            <a:ext cx="10626699" cy="6641700"/>
          </a:xfrm>
          <a:prstGeom prst="rect">
            <a:avLst/>
          </a:prstGeom>
          <a:noFill/>
          <a:ln>
            <a:noFill/>
          </a:ln>
        </p:spPr>
      </p:pic>
      <p:pic>
        <p:nvPicPr>
          <p:cNvPr id="518" name="Google Shape;518;p102"/>
          <p:cNvPicPr preferRelativeResize="0"/>
          <p:nvPr/>
        </p:nvPicPr>
        <p:blipFill>
          <a:blip r:embed="rId4">
            <a:alphaModFix/>
          </a:blip>
          <a:stretch>
            <a:fillRect/>
          </a:stretch>
        </p:blipFill>
        <p:spPr>
          <a:xfrm rot="-2180411">
            <a:off x="10919582" y="5779372"/>
            <a:ext cx="1866536" cy="1866533"/>
          </a:xfrm>
          <a:prstGeom prst="rect">
            <a:avLst/>
          </a:prstGeom>
          <a:noFill/>
          <a:ln>
            <a:noFill/>
          </a:ln>
        </p:spPr>
      </p:pic>
      <p:sp>
        <p:nvSpPr>
          <p:cNvPr id="519" name="Google Shape;519;p102"/>
          <p:cNvSpPr txBox="1"/>
          <p:nvPr/>
        </p:nvSpPr>
        <p:spPr>
          <a:xfrm>
            <a:off x="11957100" y="6574200"/>
            <a:ext cx="2349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500">
                <a:solidFill>
                  <a:schemeClr val="dk1"/>
                </a:solidFill>
              </a:rPr>
              <a:t>A</a:t>
            </a:r>
            <a:endParaRPr sz="5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03"/>
          <p:cNvSpPr txBox="1">
            <a:spLocks noGrp="1"/>
          </p:cNvSpPr>
          <p:nvPr>
            <p:ph type="title" idx="4294967295"/>
          </p:nvPr>
        </p:nvSpPr>
        <p:spPr>
          <a:xfrm>
            <a:off x="1997875" y="487150"/>
            <a:ext cx="8604000" cy="3879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3F6B"/>
              </a:buClr>
              <a:buSzPts val="2800"/>
              <a:buFont typeface="Arial"/>
              <a:buNone/>
            </a:pPr>
            <a:r>
              <a:rPr lang="de-DE" sz="2800">
                <a:solidFill>
                  <a:srgbClr val="003F6B"/>
                </a:solidFill>
              </a:rPr>
              <a:t>Comparing Refrigerant Fluids</a:t>
            </a:r>
            <a:r>
              <a:rPr lang="de-DE" sz="2800" b="0" i="0" u="none" strike="noStrike" cap="none">
                <a:solidFill>
                  <a:srgbClr val="003F6B"/>
                </a:solidFill>
                <a:latin typeface="Arial"/>
                <a:ea typeface="Arial"/>
                <a:cs typeface="Arial"/>
                <a:sym typeface="Arial"/>
              </a:rPr>
              <a:t>	</a:t>
            </a:r>
            <a:endParaRPr sz="2800" b="0" i="0" u="none" strike="noStrike" cap="none">
              <a:solidFill>
                <a:srgbClr val="000000"/>
              </a:solidFill>
              <a:latin typeface="Arial"/>
              <a:ea typeface="Arial"/>
              <a:cs typeface="Arial"/>
              <a:sym typeface="Arial"/>
            </a:endParaRPr>
          </a:p>
        </p:txBody>
      </p:sp>
      <p:sp>
        <p:nvSpPr>
          <p:cNvPr id="526" name="Google Shape;526;p103"/>
          <p:cNvSpPr/>
          <p:nvPr/>
        </p:nvSpPr>
        <p:spPr>
          <a:xfrm>
            <a:off x="1924150" y="2331550"/>
            <a:ext cx="4806900" cy="735000"/>
          </a:xfrm>
          <a:prstGeom prst="rect">
            <a:avLst/>
          </a:prstGeom>
          <a:solidFill>
            <a:schemeClr val="accent2"/>
          </a:solidFill>
          <a:ln>
            <a:noFill/>
          </a:ln>
        </p:spPr>
        <p:txBody>
          <a:bodyPr spcFirstLastPara="1" wrap="square" lIns="216000" tIns="72000" rIns="216000" bIns="72000" anchor="ctr" anchorCtr="0">
            <a:noAutofit/>
          </a:bodyPr>
          <a:lstStyle/>
          <a:p>
            <a:pPr marL="0" marR="0" lvl="0" indent="0" algn="ctr" rtl="0">
              <a:lnSpc>
                <a:spcPct val="110000"/>
              </a:lnSpc>
              <a:spcBef>
                <a:spcPts val="0"/>
              </a:spcBef>
              <a:spcAft>
                <a:spcPts val="0"/>
              </a:spcAft>
              <a:buClr>
                <a:srgbClr val="FFFFFF"/>
              </a:buClr>
              <a:buSzPts val="1800"/>
              <a:buFont typeface="Arial"/>
              <a:buNone/>
            </a:pPr>
            <a:endParaRPr sz="1800">
              <a:solidFill>
                <a:schemeClr val="dk1"/>
              </a:solidFill>
            </a:endParaRPr>
          </a:p>
          <a:p>
            <a:pPr marL="0" marR="0" lvl="0" indent="0" algn="ctr" rtl="0">
              <a:lnSpc>
                <a:spcPct val="110000"/>
              </a:lnSpc>
              <a:spcBef>
                <a:spcPts val="0"/>
              </a:spcBef>
              <a:spcAft>
                <a:spcPts val="0"/>
              </a:spcAft>
              <a:buClr>
                <a:srgbClr val="FFFFFF"/>
              </a:buClr>
              <a:buSzPts val="1800"/>
              <a:buFont typeface="Arial"/>
              <a:buNone/>
            </a:pPr>
            <a:r>
              <a:rPr lang="de-DE" sz="1800">
                <a:solidFill>
                  <a:schemeClr val="lt1"/>
                </a:solidFill>
              </a:rPr>
              <a:t> R290</a:t>
            </a:r>
            <a:endParaRPr sz="1800">
              <a:solidFill>
                <a:schemeClr val="lt1"/>
              </a:solidFill>
            </a:endParaRPr>
          </a:p>
          <a:p>
            <a:pPr marL="0" marR="0" lvl="0" indent="0" algn="ctr" rtl="0">
              <a:lnSpc>
                <a:spcPct val="110000"/>
              </a:lnSpc>
              <a:spcBef>
                <a:spcPts val="0"/>
              </a:spcBef>
              <a:spcAft>
                <a:spcPts val="0"/>
              </a:spcAft>
              <a:buClr>
                <a:srgbClr val="FFFFFF"/>
              </a:buClr>
              <a:buSzPts val="1800"/>
              <a:buFont typeface="Arial"/>
              <a:buNone/>
            </a:pPr>
            <a:r>
              <a:rPr lang="de-DE" sz="1800">
                <a:solidFill>
                  <a:schemeClr val="lt1"/>
                </a:solidFill>
              </a:rPr>
              <a:t> (Propane)</a:t>
            </a:r>
            <a:endParaRPr sz="1800">
              <a:solidFill>
                <a:schemeClr val="lt1"/>
              </a:solidFill>
            </a:endParaRPr>
          </a:p>
          <a:p>
            <a:pPr marL="0" marR="0" lvl="0" indent="0" algn="ctr" rtl="0">
              <a:lnSpc>
                <a:spcPct val="110000"/>
              </a:lnSpc>
              <a:spcBef>
                <a:spcPts val="0"/>
              </a:spcBef>
              <a:spcAft>
                <a:spcPts val="0"/>
              </a:spcAft>
              <a:buClr>
                <a:srgbClr val="FFFFFF"/>
              </a:buClr>
              <a:buSzPts val="1800"/>
              <a:buFont typeface="Arial"/>
              <a:buNone/>
            </a:pPr>
            <a:endParaRPr sz="1800">
              <a:solidFill>
                <a:schemeClr val="dk1"/>
              </a:solidFill>
            </a:endParaRPr>
          </a:p>
        </p:txBody>
      </p:sp>
      <p:sp>
        <p:nvSpPr>
          <p:cNvPr id="527" name="Google Shape;527;p103"/>
          <p:cNvSpPr/>
          <p:nvPr/>
        </p:nvSpPr>
        <p:spPr>
          <a:xfrm>
            <a:off x="6782450" y="2331550"/>
            <a:ext cx="4998600" cy="724500"/>
          </a:xfrm>
          <a:prstGeom prst="rect">
            <a:avLst/>
          </a:prstGeom>
          <a:solidFill>
            <a:schemeClr val="accent1"/>
          </a:solidFill>
          <a:ln w="28575" cap="flat" cmpd="sng">
            <a:solidFill>
              <a:srgbClr val="003F6B"/>
            </a:solidFill>
            <a:prstDash val="solid"/>
            <a:miter lim="8000"/>
            <a:headEnd type="none" w="sm" len="sm"/>
            <a:tailEnd type="none" w="sm" len="sm"/>
          </a:ln>
        </p:spPr>
        <p:txBody>
          <a:bodyPr spcFirstLastPara="1" wrap="square" lIns="216000" tIns="72000" rIns="216000" bIns="72000" anchor="ctr" anchorCtr="0">
            <a:noAutofit/>
          </a:bodyPr>
          <a:lstStyle/>
          <a:p>
            <a:pPr marL="457200" marR="0" lvl="0" indent="0" algn="l" rtl="0">
              <a:lnSpc>
                <a:spcPct val="110000"/>
              </a:lnSpc>
              <a:spcBef>
                <a:spcPts val="0"/>
              </a:spcBef>
              <a:spcAft>
                <a:spcPts val="0"/>
              </a:spcAft>
              <a:buClr>
                <a:srgbClr val="003F6B"/>
              </a:buClr>
              <a:buSzPts val="1800"/>
              <a:buFont typeface="Arial"/>
              <a:buNone/>
            </a:pPr>
            <a:r>
              <a:rPr lang="de-DE" sz="1800">
                <a:solidFill>
                  <a:schemeClr val="lt1"/>
                </a:solidFill>
              </a:rPr>
              <a:t> 	  		    NH3</a:t>
            </a:r>
            <a:endParaRPr sz="1800">
              <a:solidFill>
                <a:schemeClr val="lt1"/>
              </a:solidFill>
            </a:endParaRPr>
          </a:p>
          <a:p>
            <a:pPr marL="1371600" marR="0" lvl="0" indent="0" algn="l" rtl="0">
              <a:lnSpc>
                <a:spcPct val="110000"/>
              </a:lnSpc>
              <a:spcBef>
                <a:spcPts val="0"/>
              </a:spcBef>
              <a:spcAft>
                <a:spcPts val="0"/>
              </a:spcAft>
              <a:buClr>
                <a:srgbClr val="003F6B"/>
              </a:buClr>
              <a:buSzPts val="1800"/>
              <a:buFont typeface="Arial"/>
              <a:buNone/>
            </a:pPr>
            <a:r>
              <a:rPr lang="de-DE" sz="1800">
                <a:solidFill>
                  <a:schemeClr val="lt1"/>
                </a:solidFill>
              </a:rPr>
              <a:t>      (Ammonia)</a:t>
            </a:r>
            <a:endParaRPr sz="1800" b="0" strike="noStrike">
              <a:solidFill>
                <a:schemeClr val="lt1"/>
              </a:solidFill>
              <a:latin typeface="Arial"/>
              <a:ea typeface="Arial"/>
              <a:cs typeface="Arial"/>
              <a:sym typeface="Arial"/>
            </a:endParaRPr>
          </a:p>
        </p:txBody>
      </p:sp>
      <p:sp>
        <p:nvSpPr>
          <p:cNvPr id="528" name="Google Shape;528;p103"/>
          <p:cNvSpPr txBox="1"/>
          <p:nvPr/>
        </p:nvSpPr>
        <p:spPr>
          <a:xfrm>
            <a:off x="1924150" y="2637325"/>
            <a:ext cx="9600" cy="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endParaRPr>
          </a:p>
        </p:txBody>
      </p:sp>
      <p:cxnSp>
        <p:nvCxnSpPr>
          <p:cNvPr id="529" name="Google Shape;529;p103"/>
          <p:cNvCxnSpPr/>
          <p:nvPr/>
        </p:nvCxnSpPr>
        <p:spPr>
          <a:xfrm>
            <a:off x="2195080" y="3586375"/>
            <a:ext cx="1080300" cy="300"/>
          </a:xfrm>
          <a:prstGeom prst="straightConnector1">
            <a:avLst/>
          </a:prstGeom>
          <a:noFill/>
          <a:ln w="76200" cap="flat" cmpd="sng">
            <a:solidFill>
              <a:srgbClr val="00ABDA"/>
            </a:solidFill>
            <a:prstDash val="solid"/>
            <a:miter lim="8000"/>
            <a:headEnd type="none" w="sm" len="sm"/>
            <a:tailEnd type="none" w="sm" len="sm"/>
          </a:ln>
        </p:spPr>
      </p:cxnSp>
      <p:sp>
        <p:nvSpPr>
          <p:cNvPr id="530" name="Google Shape;530;p103"/>
          <p:cNvSpPr txBox="1"/>
          <p:nvPr/>
        </p:nvSpPr>
        <p:spPr>
          <a:xfrm>
            <a:off x="2407175" y="3179600"/>
            <a:ext cx="1080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1800" i="1">
                <a:solidFill>
                  <a:schemeClr val="dk1"/>
                </a:solidFill>
              </a:rPr>
              <a:t>Pros</a:t>
            </a:r>
            <a:endParaRPr sz="1800" i="1">
              <a:solidFill>
                <a:schemeClr val="dk1"/>
              </a:solidFill>
            </a:endParaRPr>
          </a:p>
        </p:txBody>
      </p:sp>
      <p:cxnSp>
        <p:nvCxnSpPr>
          <p:cNvPr id="531" name="Google Shape;531;p103"/>
          <p:cNvCxnSpPr/>
          <p:nvPr/>
        </p:nvCxnSpPr>
        <p:spPr>
          <a:xfrm>
            <a:off x="4581355" y="3586375"/>
            <a:ext cx="1080000" cy="300"/>
          </a:xfrm>
          <a:prstGeom prst="straightConnector1">
            <a:avLst/>
          </a:prstGeom>
          <a:noFill/>
          <a:ln w="76200" cap="flat" cmpd="sng">
            <a:solidFill>
              <a:schemeClr val="accent1"/>
            </a:solidFill>
            <a:prstDash val="solid"/>
            <a:miter lim="8000"/>
            <a:headEnd type="none" w="sm" len="sm"/>
            <a:tailEnd type="none" w="sm" len="sm"/>
          </a:ln>
        </p:spPr>
      </p:cxnSp>
      <p:sp>
        <p:nvSpPr>
          <p:cNvPr id="532" name="Google Shape;532;p103"/>
          <p:cNvSpPr txBox="1"/>
          <p:nvPr/>
        </p:nvSpPr>
        <p:spPr>
          <a:xfrm>
            <a:off x="4629788" y="3179600"/>
            <a:ext cx="963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1800" i="1">
                <a:solidFill>
                  <a:schemeClr val="dk1"/>
                </a:solidFill>
              </a:rPr>
              <a:t>  Cons</a:t>
            </a:r>
            <a:endParaRPr sz="1800" i="1">
              <a:solidFill>
                <a:schemeClr val="dk1"/>
              </a:solidFill>
            </a:endParaRPr>
          </a:p>
        </p:txBody>
      </p:sp>
      <p:cxnSp>
        <p:nvCxnSpPr>
          <p:cNvPr id="533" name="Google Shape;533;p103"/>
          <p:cNvCxnSpPr/>
          <p:nvPr/>
        </p:nvCxnSpPr>
        <p:spPr>
          <a:xfrm>
            <a:off x="7356205" y="3579200"/>
            <a:ext cx="1080300" cy="300"/>
          </a:xfrm>
          <a:prstGeom prst="straightConnector1">
            <a:avLst/>
          </a:prstGeom>
          <a:noFill/>
          <a:ln w="76200" cap="flat" cmpd="sng">
            <a:solidFill>
              <a:srgbClr val="00ABDA"/>
            </a:solidFill>
            <a:prstDash val="solid"/>
            <a:miter lim="8000"/>
            <a:headEnd type="none" w="sm" len="sm"/>
            <a:tailEnd type="none" w="sm" len="sm"/>
          </a:ln>
        </p:spPr>
      </p:cxnSp>
      <p:cxnSp>
        <p:nvCxnSpPr>
          <p:cNvPr id="534" name="Google Shape;534;p103"/>
          <p:cNvCxnSpPr/>
          <p:nvPr/>
        </p:nvCxnSpPr>
        <p:spPr>
          <a:xfrm>
            <a:off x="10095355" y="3583800"/>
            <a:ext cx="1102200" cy="2100"/>
          </a:xfrm>
          <a:prstGeom prst="straightConnector1">
            <a:avLst/>
          </a:prstGeom>
          <a:noFill/>
          <a:ln w="76200" cap="flat" cmpd="sng">
            <a:solidFill>
              <a:schemeClr val="accent1"/>
            </a:solidFill>
            <a:prstDash val="solid"/>
            <a:miter lim="8000"/>
            <a:headEnd type="none" w="sm" len="sm"/>
            <a:tailEnd type="none" w="sm" len="sm"/>
          </a:ln>
        </p:spPr>
      </p:cxnSp>
      <p:sp>
        <p:nvSpPr>
          <p:cNvPr id="535" name="Google Shape;535;p103"/>
          <p:cNvSpPr txBox="1"/>
          <p:nvPr/>
        </p:nvSpPr>
        <p:spPr>
          <a:xfrm>
            <a:off x="7517450" y="3162188"/>
            <a:ext cx="1080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1800" i="1">
                <a:solidFill>
                  <a:schemeClr val="dk1"/>
                </a:solidFill>
              </a:rPr>
              <a:t>Pros</a:t>
            </a:r>
            <a:endParaRPr sz="1800" i="1">
              <a:solidFill>
                <a:schemeClr val="dk1"/>
              </a:solidFill>
            </a:endParaRPr>
          </a:p>
        </p:txBody>
      </p:sp>
      <p:sp>
        <p:nvSpPr>
          <p:cNvPr id="536" name="Google Shape;536;p103"/>
          <p:cNvSpPr txBox="1"/>
          <p:nvPr/>
        </p:nvSpPr>
        <p:spPr>
          <a:xfrm>
            <a:off x="10199300" y="3186213"/>
            <a:ext cx="89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1800" i="1">
                <a:solidFill>
                  <a:schemeClr val="dk1"/>
                </a:solidFill>
              </a:rPr>
              <a:t> Cons</a:t>
            </a:r>
            <a:endParaRPr sz="1800" i="1">
              <a:solidFill>
                <a:schemeClr val="dk1"/>
              </a:solidFill>
            </a:endParaRPr>
          </a:p>
        </p:txBody>
      </p:sp>
      <p:sp>
        <p:nvSpPr>
          <p:cNvPr id="537" name="Google Shape;537;p103"/>
          <p:cNvSpPr txBox="1"/>
          <p:nvPr/>
        </p:nvSpPr>
        <p:spPr>
          <a:xfrm>
            <a:off x="1679450" y="3745200"/>
            <a:ext cx="2419500" cy="3007500"/>
          </a:xfrm>
          <a:prstGeom prst="rect">
            <a:avLst/>
          </a:prstGeom>
          <a:noFill/>
          <a:ln>
            <a:noFill/>
          </a:ln>
        </p:spPr>
        <p:txBody>
          <a:bodyPr spcFirstLastPara="1" wrap="square" lIns="91425" tIns="91425" rIns="91425" bIns="91425" anchor="t" anchorCtr="0">
            <a:spAutoFit/>
          </a:bodyPr>
          <a:lstStyle/>
          <a:p>
            <a:pPr marL="228600" lvl="0" indent="0" algn="l" rtl="0">
              <a:lnSpc>
                <a:spcPct val="110000"/>
              </a:lnSpc>
              <a:spcBef>
                <a:spcPts val="0"/>
              </a:spcBef>
              <a:spcAft>
                <a:spcPts val="0"/>
              </a:spcAft>
              <a:buNone/>
            </a:pPr>
            <a:r>
              <a:rPr lang="de-DE">
                <a:solidFill>
                  <a:schemeClr val="dk1"/>
                </a:solidFill>
              </a:rPr>
              <a:t>Low Global Warming Potential (GWP=3) [4]</a:t>
            </a:r>
            <a:endParaRPr>
              <a:solidFill>
                <a:schemeClr val="dk1"/>
              </a:solidFill>
            </a:endParaRPr>
          </a:p>
          <a:p>
            <a:pPr marL="228600" lvl="0" indent="0" algn="l" rtl="0">
              <a:lnSpc>
                <a:spcPct val="110000"/>
              </a:lnSpc>
              <a:spcBef>
                <a:spcPts val="0"/>
              </a:spcBef>
              <a:spcAft>
                <a:spcPts val="0"/>
              </a:spcAft>
              <a:buNone/>
            </a:pPr>
            <a:endParaRPr>
              <a:solidFill>
                <a:schemeClr val="dk1"/>
              </a:solidFill>
            </a:endParaRPr>
          </a:p>
          <a:p>
            <a:pPr marL="228600" lvl="0" indent="0" algn="l" rtl="0">
              <a:lnSpc>
                <a:spcPct val="110000"/>
              </a:lnSpc>
              <a:spcBef>
                <a:spcPts val="0"/>
              </a:spcBef>
              <a:spcAft>
                <a:spcPts val="0"/>
              </a:spcAft>
              <a:buNone/>
            </a:pPr>
            <a:r>
              <a:rPr lang="de-DE">
                <a:solidFill>
                  <a:schemeClr val="dk1"/>
                </a:solidFill>
              </a:rPr>
              <a:t>Zero Ozone Depletion </a:t>
            </a:r>
            <a:br>
              <a:rPr lang="de-DE">
                <a:solidFill>
                  <a:schemeClr val="dk1"/>
                </a:solidFill>
              </a:rPr>
            </a:br>
            <a:r>
              <a:rPr lang="de-DE">
                <a:solidFill>
                  <a:schemeClr val="dk1"/>
                </a:solidFill>
              </a:rPr>
              <a:t>Potential (ODP=0) [4]</a:t>
            </a:r>
            <a:endParaRPr>
              <a:solidFill>
                <a:schemeClr val="dk1"/>
              </a:solidFill>
            </a:endParaRPr>
          </a:p>
          <a:p>
            <a:pPr marL="228600" lvl="0" indent="0" algn="l" rtl="0">
              <a:lnSpc>
                <a:spcPct val="110000"/>
              </a:lnSpc>
              <a:spcBef>
                <a:spcPts val="0"/>
              </a:spcBef>
              <a:spcAft>
                <a:spcPts val="0"/>
              </a:spcAft>
              <a:buNone/>
            </a:pPr>
            <a:endParaRPr>
              <a:solidFill>
                <a:schemeClr val="dk1"/>
              </a:solidFill>
            </a:endParaRPr>
          </a:p>
          <a:p>
            <a:pPr marL="228600" lvl="0" indent="0" algn="l" rtl="0">
              <a:lnSpc>
                <a:spcPct val="110000"/>
              </a:lnSpc>
              <a:spcBef>
                <a:spcPts val="0"/>
              </a:spcBef>
              <a:spcAft>
                <a:spcPts val="0"/>
              </a:spcAft>
              <a:buNone/>
            </a:pPr>
            <a:r>
              <a:rPr lang="de-DE">
                <a:solidFill>
                  <a:schemeClr val="dk1"/>
                </a:solidFill>
              </a:rPr>
              <a:t>High Energy Efficiency [4]</a:t>
            </a:r>
            <a:endParaRPr>
              <a:solidFill>
                <a:schemeClr val="dk1"/>
              </a:solidFill>
            </a:endParaRPr>
          </a:p>
          <a:p>
            <a:pPr marL="228600" lvl="0" indent="0" algn="l" rtl="0">
              <a:lnSpc>
                <a:spcPct val="110000"/>
              </a:lnSpc>
              <a:spcBef>
                <a:spcPts val="0"/>
              </a:spcBef>
              <a:spcAft>
                <a:spcPts val="0"/>
              </a:spcAft>
              <a:buNone/>
            </a:pPr>
            <a:endParaRPr>
              <a:solidFill>
                <a:schemeClr val="dk1"/>
              </a:solidFill>
            </a:endParaRPr>
          </a:p>
          <a:p>
            <a:pPr marL="228600" lvl="0" indent="0" algn="l" rtl="0">
              <a:lnSpc>
                <a:spcPct val="110000"/>
              </a:lnSpc>
              <a:spcBef>
                <a:spcPts val="0"/>
              </a:spcBef>
              <a:spcAft>
                <a:spcPts val="0"/>
              </a:spcAft>
              <a:buNone/>
            </a:pPr>
            <a:r>
              <a:rPr lang="de-DE">
                <a:solidFill>
                  <a:schemeClr val="dk1"/>
                </a:solidFill>
              </a:rPr>
              <a:t>	</a:t>
            </a:r>
            <a:endParaRPr>
              <a:solidFill>
                <a:schemeClr val="dk1"/>
              </a:solidFill>
            </a:endParaRPr>
          </a:p>
          <a:p>
            <a:pPr marL="228600" lvl="0" indent="0" algn="l" rtl="0">
              <a:lnSpc>
                <a:spcPct val="110000"/>
              </a:lnSpc>
              <a:spcBef>
                <a:spcPts val="0"/>
              </a:spcBef>
              <a:spcAft>
                <a:spcPts val="0"/>
              </a:spcAft>
              <a:buNone/>
            </a:pPr>
            <a:endParaRPr>
              <a:solidFill>
                <a:schemeClr val="dk1"/>
              </a:solidFill>
            </a:endParaRPr>
          </a:p>
          <a:p>
            <a:pPr marL="228600" lvl="0" indent="0" algn="l" rtl="0">
              <a:lnSpc>
                <a:spcPct val="110000"/>
              </a:lnSpc>
              <a:spcBef>
                <a:spcPts val="0"/>
              </a:spcBef>
              <a:spcAft>
                <a:spcPts val="0"/>
              </a:spcAft>
              <a:buClr>
                <a:schemeClr val="dk1"/>
              </a:buClr>
              <a:buSzPts val="1100"/>
              <a:buFont typeface="Arial"/>
              <a:buNone/>
            </a:pPr>
            <a:endParaRPr>
              <a:solidFill>
                <a:schemeClr val="dk1"/>
              </a:solidFill>
            </a:endParaRPr>
          </a:p>
        </p:txBody>
      </p:sp>
      <p:sp>
        <p:nvSpPr>
          <p:cNvPr id="538" name="Google Shape;538;p103"/>
          <p:cNvSpPr txBox="1"/>
          <p:nvPr/>
        </p:nvSpPr>
        <p:spPr>
          <a:xfrm>
            <a:off x="2051550" y="4542700"/>
            <a:ext cx="1200" cy="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endParaRPr>
          </a:p>
        </p:txBody>
      </p:sp>
      <p:sp>
        <p:nvSpPr>
          <p:cNvPr id="539" name="Google Shape;539;p103"/>
          <p:cNvSpPr txBox="1"/>
          <p:nvPr/>
        </p:nvSpPr>
        <p:spPr>
          <a:xfrm>
            <a:off x="6999238" y="3729950"/>
            <a:ext cx="25758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a:solidFill>
                  <a:schemeClr val="dk1"/>
                </a:solidFill>
              </a:rPr>
              <a:t>Zero Global Warming Potential (GWP=0) [4]</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cxnSp>
        <p:nvCxnSpPr>
          <p:cNvPr id="540" name="Google Shape;540;p103"/>
          <p:cNvCxnSpPr/>
          <p:nvPr/>
        </p:nvCxnSpPr>
        <p:spPr>
          <a:xfrm rot="10800000" flipH="1">
            <a:off x="1933755" y="4369740"/>
            <a:ext cx="4576500" cy="2700"/>
          </a:xfrm>
          <a:prstGeom prst="straightConnector1">
            <a:avLst/>
          </a:prstGeom>
          <a:noFill/>
          <a:ln w="9525" cap="flat" cmpd="sng">
            <a:solidFill>
              <a:srgbClr val="003F6B"/>
            </a:solidFill>
            <a:prstDash val="solid"/>
            <a:miter lim="8000"/>
            <a:headEnd type="none" w="sm" len="sm"/>
            <a:tailEnd type="none" w="sm" len="sm"/>
          </a:ln>
        </p:spPr>
      </p:cxnSp>
      <p:cxnSp>
        <p:nvCxnSpPr>
          <p:cNvPr id="541" name="Google Shape;541;p103"/>
          <p:cNvCxnSpPr/>
          <p:nvPr/>
        </p:nvCxnSpPr>
        <p:spPr>
          <a:xfrm>
            <a:off x="1940150" y="5132650"/>
            <a:ext cx="2166600" cy="14100"/>
          </a:xfrm>
          <a:prstGeom prst="straightConnector1">
            <a:avLst/>
          </a:prstGeom>
          <a:noFill/>
          <a:ln w="9525" cap="flat" cmpd="sng">
            <a:solidFill>
              <a:srgbClr val="003F6B"/>
            </a:solidFill>
            <a:prstDash val="solid"/>
            <a:miter lim="8000"/>
            <a:headEnd type="none" w="sm" len="sm"/>
            <a:tailEnd type="none" w="sm" len="sm"/>
          </a:ln>
        </p:spPr>
      </p:cxnSp>
      <p:cxnSp>
        <p:nvCxnSpPr>
          <p:cNvPr id="542" name="Google Shape;542;p103"/>
          <p:cNvCxnSpPr/>
          <p:nvPr/>
        </p:nvCxnSpPr>
        <p:spPr>
          <a:xfrm>
            <a:off x="1947950" y="5767625"/>
            <a:ext cx="2151000" cy="1200"/>
          </a:xfrm>
          <a:prstGeom prst="straightConnector1">
            <a:avLst/>
          </a:prstGeom>
          <a:noFill/>
          <a:ln w="9525" cap="flat" cmpd="sng">
            <a:solidFill>
              <a:srgbClr val="003F6B"/>
            </a:solidFill>
            <a:prstDash val="solid"/>
            <a:miter lim="8000"/>
            <a:headEnd type="none" w="sm" len="sm"/>
            <a:tailEnd type="none" w="sm" len="sm"/>
          </a:ln>
        </p:spPr>
      </p:cxnSp>
      <p:cxnSp>
        <p:nvCxnSpPr>
          <p:cNvPr id="543" name="Google Shape;543;p103"/>
          <p:cNvCxnSpPr/>
          <p:nvPr/>
        </p:nvCxnSpPr>
        <p:spPr>
          <a:xfrm>
            <a:off x="7082550" y="4368725"/>
            <a:ext cx="4769400" cy="3000"/>
          </a:xfrm>
          <a:prstGeom prst="straightConnector1">
            <a:avLst/>
          </a:prstGeom>
          <a:noFill/>
          <a:ln w="9525" cap="flat" cmpd="sng">
            <a:solidFill>
              <a:srgbClr val="003F6B"/>
            </a:solidFill>
            <a:prstDash val="solid"/>
            <a:miter lim="8000"/>
            <a:headEnd type="none" w="sm" len="sm"/>
            <a:tailEnd type="none" w="sm" len="sm"/>
          </a:ln>
        </p:spPr>
      </p:cxnSp>
      <p:sp>
        <p:nvSpPr>
          <p:cNvPr id="544" name="Google Shape;544;p103"/>
          <p:cNvSpPr txBox="1"/>
          <p:nvPr/>
        </p:nvSpPr>
        <p:spPr>
          <a:xfrm>
            <a:off x="6999250" y="4409100"/>
            <a:ext cx="4377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de-DE">
                <a:solidFill>
                  <a:schemeClr val="dk1"/>
                </a:solidFill>
              </a:rPr>
              <a:t>Zero Ozone Depletion			 Costly system [4]  </a:t>
            </a:r>
            <a:endParaRPr>
              <a:solidFill>
                <a:schemeClr val="dk1"/>
              </a:solidFill>
            </a:endParaRPr>
          </a:p>
          <a:p>
            <a:pPr marL="0" lvl="0" indent="0" algn="l" rtl="0">
              <a:spcBef>
                <a:spcPts val="0"/>
              </a:spcBef>
              <a:spcAft>
                <a:spcPts val="0"/>
              </a:spcAft>
              <a:buClr>
                <a:schemeClr val="dk1"/>
              </a:buClr>
              <a:buSzPts val="1100"/>
              <a:buFont typeface="Arial"/>
              <a:buNone/>
            </a:pPr>
            <a:r>
              <a:rPr lang="de-DE">
                <a:solidFill>
                  <a:schemeClr val="dk1"/>
                </a:solidFill>
              </a:rPr>
              <a:t>Potential (ODP=0) [4]</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sz="2800">
              <a:solidFill>
                <a:schemeClr val="dk1"/>
              </a:solidFill>
            </a:endParaRPr>
          </a:p>
        </p:txBody>
      </p:sp>
      <p:cxnSp>
        <p:nvCxnSpPr>
          <p:cNvPr id="545" name="Google Shape;545;p103"/>
          <p:cNvCxnSpPr/>
          <p:nvPr/>
        </p:nvCxnSpPr>
        <p:spPr>
          <a:xfrm rot="10800000" flipH="1">
            <a:off x="7096400" y="5094925"/>
            <a:ext cx="4789200" cy="5700"/>
          </a:xfrm>
          <a:prstGeom prst="straightConnector1">
            <a:avLst/>
          </a:prstGeom>
          <a:noFill/>
          <a:ln w="9525" cap="flat" cmpd="sng">
            <a:solidFill>
              <a:srgbClr val="003F6B"/>
            </a:solidFill>
            <a:prstDash val="solid"/>
            <a:miter lim="8000"/>
            <a:headEnd type="none" w="sm" len="sm"/>
            <a:tailEnd type="none" w="sm" len="sm"/>
          </a:ln>
        </p:spPr>
      </p:cxnSp>
      <p:sp>
        <p:nvSpPr>
          <p:cNvPr id="546" name="Google Shape;546;p103"/>
          <p:cNvSpPr txBox="1"/>
          <p:nvPr/>
        </p:nvSpPr>
        <p:spPr>
          <a:xfrm>
            <a:off x="7005913" y="5128500"/>
            <a:ext cx="2315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a:solidFill>
                  <a:schemeClr val="dk1"/>
                </a:solidFill>
              </a:rPr>
              <a:t>Higher energy efficiency [4]				</a:t>
            </a:r>
            <a:endParaRPr>
              <a:solidFill>
                <a:schemeClr val="dk1"/>
              </a:solidFill>
            </a:endParaRPr>
          </a:p>
        </p:txBody>
      </p:sp>
      <p:cxnSp>
        <p:nvCxnSpPr>
          <p:cNvPr id="547" name="Google Shape;547;p103"/>
          <p:cNvCxnSpPr/>
          <p:nvPr/>
        </p:nvCxnSpPr>
        <p:spPr>
          <a:xfrm>
            <a:off x="7086800" y="5713925"/>
            <a:ext cx="2478600" cy="5400"/>
          </a:xfrm>
          <a:prstGeom prst="straightConnector1">
            <a:avLst/>
          </a:prstGeom>
          <a:noFill/>
          <a:ln w="9525" cap="flat" cmpd="sng">
            <a:solidFill>
              <a:srgbClr val="003F6B"/>
            </a:solidFill>
            <a:prstDash val="solid"/>
            <a:miter lim="8000"/>
            <a:headEnd type="none" w="sm" len="sm"/>
            <a:tailEnd type="none" w="sm" len="sm"/>
          </a:ln>
        </p:spPr>
      </p:cxnSp>
      <p:sp>
        <p:nvSpPr>
          <p:cNvPr id="548" name="Google Shape;548;p103"/>
          <p:cNvSpPr txBox="1"/>
          <p:nvPr/>
        </p:nvSpPr>
        <p:spPr>
          <a:xfrm>
            <a:off x="4269250" y="3871625"/>
            <a:ext cx="2241000" cy="2248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050">
              <a:solidFill>
                <a:srgbClr val="7B858A"/>
              </a:solidFill>
              <a:highlight>
                <a:srgbClr val="FFFFFF"/>
              </a:highlight>
              <a:latin typeface="Roboto"/>
              <a:ea typeface="Roboto"/>
              <a:cs typeface="Roboto"/>
              <a:sym typeface="Roboto"/>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de-DE">
                <a:solidFill>
                  <a:schemeClr val="dk1"/>
                </a:solidFill>
              </a:rPr>
              <a:t>Additional cost in terms of the safety measures [4] </a:t>
            </a:r>
            <a:endParaRPr sz="2800">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de-DE">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
        <p:nvSpPr>
          <p:cNvPr id="549" name="Google Shape;549;p103"/>
          <p:cNvSpPr txBox="1"/>
          <p:nvPr/>
        </p:nvSpPr>
        <p:spPr>
          <a:xfrm>
            <a:off x="6999250" y="5686600"/>
            <a:ext cx="4695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a:solidFill>
                  <a:schemeClr val="dk1"/>
                </a:solidFill>
              </a:rPr>
              <a:t>Higher refrigeration 	                   </a:t>
            </a:r>
            <a:endParaRPr>
              <a:solidFill>
                <a:schemeClr val="dk1"/>
              </a:solidFill>
            </a:endParaRPr>
          </a:p>
          <a:p>
            <a:pPr marL="0" lvl="0" indent="0" algn="l" rtl="0">
              <a:spcBef>
                <a:spcPts val="0"/>
              </a:spcBef>
              <a:spcAft>
                <a:spcPts val="0"/>
              </a:spcAft>
              <a:buNone/>
            </a:pPr>
            <a:r>
              <a:rPr lang="de-DE">
                <a:solidFill>
                  <a:schemeClr val="dk1"/>
                </a:solidFill>
              </a:rPr>
              <a:t>capacity [4]		 			</a:t>
            </a:r>
            <a:endParaRPr>
              <a:solidFill>
                <a:schemeClr val="dk1"/>
              </a:solidFill>
            </a:endParaRPr>
          </a:p>
        </p:txBody>
      </p:sp>
      <p:sp>
        <p:nvSpPr>
          <p:cNvPr id="550" name="Google Shape;550;p103"/>
          <p:cNvSpPr txBox="1"/>
          <p:nvPr/>
        </p:nvSpPr>
        <p:spPr>
          <a:xfrm>
            <a:off x="9788700" y="5129300"/>
            <a:ext cx="212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a:solidFill>
                  <a:schemeClr val="dk1"/>
                </a:solidFill>
              </a:rPr>
              <a:t>Use is limited to specific applications. [4]</a:t>
            </a:r>
            <a:endParaRPr>
              <a:solidFill>
                <a:schemeClr val="dk1"/>
              </a:solidFill>
            </a:endParaRPr>
          </a:p>
        </p:txBody>
      </p:sp>
      <p:cxnSp>
        <p:nvCxnSpPr>
          <p:cNvPr id="551" name="Google Shape;551;p103"/>
          <p:cNvCxnSpPr/>
          <p:nvPr/>
        </p:nvCxnSpPr>
        <p:spPr>
          <a:xfrm rot="10800000">
            <a:off x="6756400" y="3254475"/>
            <a:ext cx="5400" cy="2941500"/>
          </a:xfrm>
          <a:prstGeom prst="straightConnector1">
            <a:avLst/>
          </a:prstGeom>
          <a:noFill/>
          <a:ln w="76200" cap="flat" cmpd="sng">
            <a:solidFill>
              <a:srgbClr val="003F6B"/>
            </a:solidFill>
            <a:prstDash val="solid"/>
            <a:miter lim="8000"/>
            <a:headEnd type="none" w="sm" len="sm"/>
            <a:tailEnd type="none" w="sm" len="sm"/>
          </a:ln>
        </p:spPr>
      </p:cxnSp>
      <p:cxnSp>
        <p:nvCxnSpPr>
          <p:cNvPr id="552" name="Google Shape;552;p103"/>
          <p:cNvCxnSpPr/>
          <p:nvPr/>
        </p:nvCxnSpPr>
        <p:spPr>
          <a:xfrm flipH="1">
            <a:off x="4086650" y="3942425"/>
            <a:ext cx="12300" cy="2177700"/>
          </a:xfrm>
          <a:prstGeom prst="straightConnector1">
            <a:avLst/>
          </a:prstGeom>
          <a:noFill/>
          <a:ln w="28575" cap="flat" cmpd="sng">
            <a:solidFill>
              <a:srgbClr val="003F6B"/>
            </a:solidFill>
            <a:prstDash val="solid"/>
            <a:miter lim="8000"/>
            <a:headEnd type="none" w="sm" len="sm"/>
            <a:tailEnd type="none" w="sm" len="sm"/>
          </a:ln>
        </p:spPr>
      </p:cxnSp>
      <p:cxnSp>
        <p:nvCxnSpPr>
          <p:cNvPr id="553" name="Google Shape;553;p103"/>
          <p:cNvCxnSpPr/>
          <p:nvPr/>
        </p:nvCxnSpPr>
        <p:spPr>
          <a:xfrm>
            <a:off x="9560950" y="3944300"/>
            <a:ext cx="6900" cy="2163000"/>
          </a:xfrm>
          <a:prstGeom prst="straightConnector1">
            <a:avLst/>
          </a:prstGeom>
          <a:noFill/>
          <a:ln w="28575" cap="flat" cmpd="sng">
            <a:solidFill>
              <a:srgbClr val="003F6B"/>
            </a:solidFill>
            <a:prstDash val="solid"/>
            <a:miter lim="8000"/>
            <a:headEnd type="none" w="sm" len="sm"/>
            <a:tailEnd type="none" w="sm" len="sm"/>
          </a:ln>
        </p:spPr>
      </p:cxnSp>
      <p:sp>
        <p:nvSpPr>
          <p:cNvPr id="554" name="Google Shape;554;p103"/>
          <p:cNvSpPr txBox="1"/>
          <p:nvPr/>
        </p:nvSpPr>
        <p:spPr>
          <a:xfrm>
            <a:off x="4269825" y="3778113"/>
            <a:ext cx="2315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a:solidFill>
                  <a:schemeClr val="dk1"/>
                </a:solidFill>
              </a:rPr>
              <a:t>Highly flammable [4]</a:t>
            </a:r>
            <a:endParaRPr>
              <a:solidFill>
                <a:schemeClr val="dk1"/>
              </a:solidFill>
            </a:endParaRPr>
          </a:p>
          <a:p>
            <a:pPr marL="0" lvl="0" indent="0" algn="l" rtl="0">
              <a:spcBef>
                <a:spcPts val="0"/>
              </a:spcBef>
              <a:spcAft>
                <a:spcPts val="0"/>
              </a:spcAft>
              <a:buClr>
                <a:schemeClr val="dk1"/>
              </a:buClr>
              <a:buSzPts val="1100"/>
              <a:buFont typeface="Arial"/>
              <a:buNone/>
            </a:pPr>
            <a:r>
              <a:rPr lang="de-DE">
                <a:solidFill>
                  <a:schemeClr val="dk1"/>
                </a:solidFill>
              </a:rPr>
              <a:t>&lt; other HC refrigerants [3]</a:t>
            </a:r>
            <a:endParaRPr>
              <a:solidFill>
                <a:schemeClr val="dk1"/>
              </a:solidFill>
            </a:endParaRPr>
          </a:p>
        </p:txBody>
      </p:sp>
      <p:sp>
        <p:nvSpPr>
          <p:cNvPr id="555" name="Google Shape;555;p103"/>
          <p:cNvSpPr txBox="1"/>
          <p:nvPr/>
        </p:nvSpPr>
        <p:spPr>
          <a:xfrm>
            <a:off x="1924150" y="1166200"/>
            <a:ext cx="9595800" cy="8742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0"/>
              </a:spcBef>
              <a:spcAft>
                <a:spcPts val="0"/>
              </a:spcAft>
              <a:buClr>
                <a:schemeClr val="dk1"/>
              </a:buClr>
              <a:buSzPts val="1100"/>
              <a:buFont typeface="Arial"/>
              <a:buNone/>
            </a:pPr>
            <a:r>
              <a:rPr lang="de-DE">
                <a:solidFill>
                  <a:srgbClr val="4B4B4B"/>
                </a:solidFill>
                <a:highlight>
                  <a:schemeClr val="lt1"/>
                </a:highlight>
                <a:latin typeface="Roboto"/>
                <a:ea typeface="Roboto"/>
                <a:cs typeface="Roboto"/>
                <a:sym typeface="Roboto"/>
              </a:rPr>
              <a:t>Fluorinated greenhouse gasses, such as hydrofluorocarbons (HFCs) like R404a and R134a, perfluorocarbons (PFCs), sulfur hexafluoride (SF6), and nitrogen trifluoride (NF3), are no longer preferred in refrigeration systems for food storage due to their negative environmental impact.</a:t>
            </a:r>
            <a:r>
              <a:rPr lang="de-DE" sz="1350">
                <a:solidFill>
                  <a:srgbClr val="4B4B4B"/>
                </a:solidFill>
                <a:highlight>
                  <a:schemeClr val="lt1"/>
                </a:highlight>
                <a:latin typeface="Roboto"/>
                <a:ea typeface="Roboto"/>
                <a:cs typeface="Roboto"/>
                <a:sym typeface="Roboto"/>
              </a:rPr>
              <a:t>[3]</a:t>
            </a:r>
            <a:endParaRPr>
              <a:solidFill>
                <a:schemeClr val="dk1"/>
              </a:solidFill>
            </a:endParaRPr>
          </a:p>
        </p:txBody>
      </p:sp>
      <p:sp>
        <p:nvSpPr>
          <p:cNvPr id="556" name="Google Shape;556;p103"/>
          <p:cNvSpPr txBox="1"/>
          <p:nvPr/>
        </p:nvSpPr>
        <p:spPr>
          <a:xfrm>
            <a:off x="1679450" y="5778200"/>
            <a:ext cx="1536900" cy="637200"/>
          </a:xfrm>
          <a:prstGeom prst="rect">
            <a:avLst/>
          </a:prstGeom>
          <a:noFill/>
          <a:ln>
            <a:noFill/>
          </a:ln>
        </p:spPr>
        <p:txBody>
          <a:bodyPr spcFirstLastPara="1" wrap="square" lIns="91425" tIns="91425" rIns="91425" bIns="91425" anchor="t" anchorCtr="0">
            <a:spAutoFit/>
          </a:bodyPr>
          <a:lstStyle/>
          <a:p>
            <a:pPr marL="228600" lvl="0" indent="0" algn="l" rtl="0">
              <a:lnSpc>
                <a:spcPct val="110000"/>
              </a:lnSpc>
              <a:spcBef>
                <a:spcPts val="0"/>
              </a:spcBef>
              <a:spcAft>
                <a:spcPts val="0"/>
              </a:spcAft>
              <a:buClr>
                <a:schemeClr val="dk1"/>
              </a:buClr>
              <a:buSzPts val="1100"/>
              <a:buFont typeface="Arial"/>
              <a:buNone/>
            </a:pPr>
            <a:r>
              <a:rPr lang="de-DE">
                <a:solidFill>
                  <a:schemeClr val="dk1"/>
                </a:solidFill>
              </a:rPr>
              <a:t>Non-toxic [4]	</a:t>
            </a:r>
            <a:endParaRPr sz="2800">
              <a:solidFill>
                <a:schemeClr val="dk1"/>
              </a:solidFill>
            </a:endParaRPr>
          </a:p>
        </p:txBody>
      </p:sp>
      <p:sp>
        <p:nvSpPr>
          <p:cNvPr id="557" name="Google Shape;557;p103"/>
          <p:cNvSpPr txBox="1"/>
          <p:nvPr/>
        </p:nvSpPr>
        <p:spPr>
          <a:xfrm>
            <a:off x="9788700" y="3828413"/>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a:solidFill>
                  <a:schemeClr val="dk1"/>
                </a:solidFill>
              </a:rPr>
              <a:t>Toxic [4]	</a:t>
            </a:r>
            <a:endParaRPr/>
          </a:p>
        </p:txBody>
      </p:sp>
      <p:sp>
        <p:nvSpPr>
          <p:cNvPr id="558" name="Google Shape;558;p103"/>
          <p:cNvSpPr txBox="1"/>
          <p:nvPr/>
        </p:nvSpPr>
        <p:spPr>
          <a:xfrm>
            <a:off x="11957100" y="6574200"/>
            <a:ext cx="2349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500">
                <a:solidFill>
                  <a:schemeClr val="dk1"/>
                </a:solidFill>
              </a:rPr>
              <a:t>J</a:t>
            </a:r>
            <a:endParaRPr sz="5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104" descr="A screenshot of a computer game&#10;&#10;Description automatically generated"/>
          <p:cNvPicPr preferRelativeResize="0"/>
          <p:nvPr/>
        </p:nvPicPr>
        <p:blipFill rotWithShape="1">
          <a:blip r:embed="rId3">
            <a:alphaModFix/>
          </a:blip>
          <a:srcRect/>
          <a:stretch/>
        </p:blipFill>
        <p:spPr>
          <a:xfrm>
            <a:off x="1538950" y="-679650"/>
            <a:ext cx="11200898" cy="7537652"/>
          </a:xfrm>
          <a:prstGeom prst="rect">
            <a:avLst/>
          </a:prstGeom>
          <a:noFill/>
          <a:ln>
            <a:noFill/>
          </a:ln>
        </p:spPr>
      </p:pic>
      <p:sp>
        <p:nvSpPr>
          <p:cNvPr id="564" name="Google Shape;564;p104"/>
          <p:cNvSpPr txBox="1"/>
          <p:nvPr/>
        </p:nvSpPr>
        <p:spPr>
          <a:xfrm rot="-5400000">
            <a:off x="1155625" y="1386325"/>
            <a:ext cx="2116500" cy="413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3F6B"/>
              </a:buClr>
              <a:buSzPts val="2800"/>
              <a:buFont typeface="Arial"/>
              <a:buNone/>
            </a:pPr>
            <a:r>
              <a:rPr lang="de-DE" sz="2800" b="0" u="sng" strike="noStrike">
                <a:solidFill>
                  <a:srgbClr val="003F6B"/>
                </a:solidFill>
                <a:latin typeface="Arial"/>
                <a:ea typeface="Arial"/>
                <a:cs typeface="Arial"/>
                <a:sym typeface="Arial"/>
              </a:rPr>
              <a:t>P-</a:t>
            </a:r>
            <a:r>
              <a:rPr lang="de-DE" sz="2800" u="sng">
                <a:solidFill>
                  <a:srgbClr val="003F6B"/>
                </a:solidFill>
              </a:rPr>
              <a:t>h </a:t>
            </a:r>
            <a:r>
              <a:rPr lang="de-DE" sz="2800" b="0" u="sng" strike="noStrike">
                <a:solidFill>
                  <a:srgbClr val="003F6B"/>
                </a:solidFill>
                <a:latin typeface="Arial"/>
                <a:ea typeface="Arial"/>
                <a:cs typeface="Arial"/>
                <a:sym typeface="Arial"/>
              </a:rPr>
              <a:t>Diagram </a:t>
            </a:r>
            <a:endParaRPr sz="2800" b="0" u="sng" strike="noStrike">
              <a:solidFill>
                <a:srgbClr val="000000"/>
              </a:solidFill>
              <a:latin typeface="Arial"/>
              <a:ea typeface="Arial"/>
              <a:cs typeface="Arial"/>
              <a:sym typeface="Arial"/>
            </a:endParaRPr>
          </a:p>
        </p:txBody>
      </p:sp>
      <p:sp>
        <p:nvSpPr>
          <p:cNvPr id="565" name="Google Shape;565;p104"/>
          <p:cNvSpPr txBox="1"/>
          <p:nvPr/>
        </p:nvSpPr>
        <p:spPr>
          <a:xfrm rot="-5400000">
            <a:off x="1060675" y="4505000"/>
            <a:ext cx="2211000" cy="50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2"/>
              </a:buClr>
              <a:buSzPts val="2800"/>
              <a:buFont typeface="Arial"/>
              <a:buNone/>
            </a:pPr>
            <a:r>
              <a:rPr lang="de-DE" sz="2800" u="sng">
                <a:solidFill>
                  <a:schemeClr val="dk2"/>
                </a:solidFill>
              </a:rPr>
              <a:t>T-s Diagram</a:t>
            </a:r>
            <a:endParaRPr sz="2800" u="sng">
              <a:solidFill>
                <a:schemeClr val="dk1"/>
              </a:solidFill>
            </a:endParaRPr>
          </a:p>
        </p:txBody>
      </p:sp>
      <p:sp>
        <p:nvSpPr>
          <p:cNvPr id="566" name="Google Shape;566;p104"/>
          <p:cNvSpPr txBox="1"/>
          <p:nvPr/>
        </p:nvSpPr>
        <p:spPr>
          <a:xfrm>
            <a:off x="11957100" y="6574200"/>
            <a:ext cx="2349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500">
                <a:solidFill>
                  <a:schemeClr val="dk1"/>
                </a:solidFill>
              </a:rPr>
              <a:t>J</a:t>
            </a:r>
            <a:endParaRPr sz="5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572" name="Google Shape;572;p105"/>
          <p:cNvPicPr preferRelativeResize="0"/>
          <p:nvPr/>
        </p:nvPicPr>
        <p:blipFill>
          <a:blip r:embed="rId3">
            <a:alphaModFix/>
          </a:blip>
          <a:stretch>
            <a:fillRect/>
          </a:stretch>
        </p:blipFill>
        <p:spPr>
          <a:xfrm>
            <a:off x="2949525" y="1482451"/>
            <a:ext cx="6947276" cy="3999925"/>
          </a:xfrm>
          <a:prstGeom prst="rect">
            <a:avLst/>
          </a:prstGeom>
          <a:noFill/>
          <a:ln>
            <a:noFill/>
          </a:ln>
        </p:spPr>
      </p:pic>
      <p:sp>
        <p:nvSpPr>
          <p:cNvPr id="573" name="Google Shape;573;p105"/>
          <p:cNvSpPr txBox="1"/>
          <p:nvPr/>
        </p:nvSpPr>
        <p:spPr>
          <a:xfrm>
            <a:off x="2594800" y="5321875"/>
            <a:ext cx="5843400" cy="36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200"/>
              </a:spcAft>
              <a:buClr>
                <a:schemeClr val="dk1"/>
              </a:buClr>
              <a:buSzPts val="1100"/>
              <a:buFont typeface="Arial"/>
              <a:buNone/>
            </a:pPr>
            <a:r>
              <a:rPr lang="de-DE" sz="1200">
                <a:solidFill>
                  <a:schemeClr val="dk1"/>
                </a:solidFill>
              </a:rPr>
              <a:t>[7] </a:t>
            </a:r>
            <a:endParaRPr sz="2800">
              <a:solidFill>
                <a:schemeClr val="dk1"/>
              </a:solidFill>
            </a:endParaRPr>
          </a:p>
        </p:txBody>
      </p:sp>
      <p:sp>
        <p:nvSpPr>
          <p:cNvPr id="574" name="Google Shape;574;p105"/>
          <p:cNvSpPr txBox="1">
            <a:spLocks noGrp="1"/>
          </p:cNvSpPr>
          <p:nvPr>
            <p:ph type="title" idx="4294967295"/>
          </p:nvPr>
        </p:nvSpPr>
        <p:spPr>
          <a:xfrm>
            <a:off x="1887230" y="319250"/>
            <a:ext cx="8604600" cy="438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3F6B"/>
              </a:buClr>
              <a:buSzPts val="2800"/>
              <a:buFont typeface="Arial"/>
              <a:buNone/>
            </a:pPr>
            <a:r>
              <a:rPr lang="de-DE" sz="2800">
                <a:solidFill>
                  <a:srgbClr val="003F6B"/>
                </a:solidFill>
              </a:rPr>
              <a:t>Critical temperature of different refrigerants</a:t>
            </a:r>
            <a:endParaRPr sz="2800" b="0" strike="noStrike">
              <a:solidFill>
                <a:srgbClr val="000000"/>
              </a:solidFill>
              <a:latin typeface="Arial"/>
              <a:ea typeface="Arial"/>
              <a:cs typeface="Arial"/>
              <a:sym typeface="Arial"/>
            </a:endParaRPr>
          </a:p>
        </p:txBody>
      </p:sp>
      <p:sp>
        <p:nvSpPr>
          <p:cNvPr id="575" name="Google Shape;575;p105"/>
          <p:cNvSpPr txBox="1"/>
          <p:nvPr/>
        </p:nvSpPr>
        <p:spPr>
          <a:xfrm>
            <a:off x="11957100" y="6574200"/>
            <a:ext cx="2349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500">
                <a:solidFill>
                  <a:schemeClr val="dk1"/>
                </a:solidFill>
              </a:rPr>
              <a:t>J</a:t>
            </a:r>
            <a:endParaRPr sz="5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06"/>
          <p:cNvSpPr txBox="1">
            <a:spLocks noGrp="1"/>
          </p:cNvSpPr>
          <p:nvPr>
            <p:ph type="title"/>
          </p:nvPr>
        </p:nvSpPr>
        <p:spPr>
          <a:xfrm>
            <a:off x="1887230" y="319250"/>
            <a:ext cx="8604600" cy="438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3F6B"/>
              </a:buClr>
              <a:buSzPts val="2800"/>
              <a:buFont typeface="Arial"/>
              <a:buNone/>
            </a:pPr>
            <a:r>
              <a:rPr lang="de-DE" sz="2800" b="0" strike="noStrike">
                <a:solidFill>
                  <a:srgbClr val="003F6B"/>
                </a:solidFill>
                <a:latin typeface="Arial"/>
                <a:ea typeface="Arial"/>
                <a:cs typeface="Arial"/>
                <a:sym typeface="Arial"/>
              </a:rPr>
              <a:t>Monthly Coefficient of Performance (COP) for 200W</a:t>
            </a:r>
            <a:endParaRPr sz="2800" b="0" strike="noStrike">
              <a:solidFill>
                <a:srgbClr val="000000"/>
              </a:solidFill>
              <a:latin typeface="Arial"/>
              <a:ea typeface="Arial"/>
              <a:cs typeface="Arial"/>
              <a:sym typeface="Arial"/>
            </a:endParaRPr>
          </a:p>
        </p:txBody>
      </p:sp>
      <p:sp>
        <p:nvSpPr>
          <p:cNvPr id="581" name="Google Shape;581;p106"/>
          <p:cNvSpPr txBox="1"/>
          <p:nvPr/>
        </p:nvSpPr>
        <p:spPr>
          <a:xfrm>
            <a:off x="1631725" y="1119325"/>
            <a:ext cx="3854700" cy="39138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Char char="●"/>
            </a:pPr>
            <a:r>
              <a:rPr lang="de-DE" sz="2000">
                <a:solidFill>
                  <a:schemeClr val="dk1"/>
                </a:solidFill>
              </a:rPr>
              <a:t>Refrigerant = Propane </a:t>
            </a:r>
            <a:r>
              <a:rPr lang="de-DE" sz="2000" b="1">
                <a:solidFill>
                  <a:schemeClr val="dk1"/>
                </a:solidFill>
              </a:rPr>
              <a:t>R290</a:t>
            </a:r>
            <a:endParaRPr sz="2000" b="1">
              <a:solidFill>
                <a:schemeClr val="dk1"/>
              </a:solidFill>
            </a:endParaRPr>
          </a:p>
          <a:p>
            <a:pPr marL="457200" lvl="0" indent="-355600" algn="l" rtl="0">
              <a:lnSpc>
                <a:spcPct val="115000"/>
              </a:lnSpc>
              <a:spcBef>
                <a:spcPts val="0"/>
              </a:spcBef>
              <a:spcAft>
                <a:spcPts val="0"/>
              </a:spcAft>
              <a:buClr>
                <a:schemeClr val="dk1"/>
              </a:buClr>
              <a:buSzPts val="2000"/>
              <a:buChar char="●"/>
            </a:pPr>
            <a:r>
              <a:rPr lang="de-DE" sz="2000">
                <a:solidFill>
                  <a:schemeClr val="dk1"/>
                </a:solidFill>
              </a:rPr>
              <a:t>Compressor = </a:t>
            </a:r>
            <a:r>
              <a:rPr lang="de-DE" sz="2000" b="1">
                <a:solidFill>
                  <a:schemeClr val="dk1"/>
                </a:solidFill>
              </a:rPr>
              <a:t>200 W</a:t>
            </a:r>
            <a:endParaRPr sz="2000" b="1">
              <a:solidFill>
                <a:schemeClr val="dk1"/>
              </a:solidFill>
            </a:endParaRPr>
          </a:p>
          <a:p>
            <a:pPr marL="457200" lvl="0" indent="-355600" algn="l" rtl="0">
              <a:lnSpc>
                <a:spcPct val="115000"/>
              </a:lnSpc>
              <a:spcBef>
                <a:spcPts val="0"/>
              </a:spcBef>
              <a:spcAft>
                <a:spcPts val="0"/>
              </a:spcAft>
              <a:buClr>
                <a:schemeClr val="dk1"/>
              </a:buClr>
              <a:buSzPts val="2000"/>
              <a:buChar char="●"/>
            </a:pPr>
            <a:r>
              <a:rPr lang="de-DE" sz="2000">
                <a:solidFill>
                  <a:schemeClr val="dk1"/>
                </a:solidFill>
              </a:rPr>
              <a:t>Calculate all COP and efficiencies of the year</a:t>
            </a:r>
            <a:endParaRPr sz="2000">
              <a:solidFill>
                <a:schemeClr val="dk1"/>
              </a:solidFill>
            </a:endParaRPr>
          </a:p>
          <a:p>
            <a:pPr marL="457200" lvl="0" indent="-355600" algn="l" rtl="0">
              <a:lnSpc>
                <a:spcPct val="115000"/>
              </a:lnSpc>
              <a:spcBef>
                <a:spcPts val="0"/>
              </a:spcBef>
              <a:spcAft>
                <a:spcPts val="0"/>
              </a:spcAft>
              <a:buClr>
                <a:schemeClr val="dk1"/>
              </a:buClr>
              <a:buSzPts val="2000"/>
              <a:buChar char="●"/>
            </a:pPr>
            <a:r>
              <a:rPr lang="de-DE" sz="2000">
                <a:solidFill>
                  <a:schemeClr val="dk1"/>
                </a:solidFill>
              </a:rPr>
              <a:t>Find mean values</a:t>
            </a:r>
            <a:endParaRPr sz="2000">
              <a:solidFill>
                <a:schemeClr val="dk1"/>
              </a:solidFill>
            </a:endParaRPr>
          </a:p>
          <a:p>
            <a:pPr marL="1371600" lvl="1" indent="-355600" algn="just" rtl="0">
              <a:lnSpc>
                <a:spcPct val="115000"/>
              </a:lnSpc>
              <a:spcBef>
                <a:spcPts val="0"/>
              </a:spcBef>
              <a:spcAft>
                <a:spcPts val="0"/>
              </a:spcAft>
              <a:buClr>
                <a:schemeClr val="dk1"/>
              </a:buClr>
              <a:buSzPts val="2000"/>
              <a:buChar char="○"/>
            </a:pPr>
            <a:r>
              <a:rPr lang="de-DE" sz="2000" b="1">
                <a:solidFill>
                  <a:schemeClr val="dk1"/>
                </a:solidFill>
              </a:rPr>
              <a:t>COP</a:t>
            </a:r>
            <a:r>
              <a:rPr lang="de-DE" sz="2000" b="1" baseline="-25000">
                <a:solidFill>
                  <a:schemeClr val="dk1"/>
                </a:solidFill>
              </a:rPr>
              <a:t>mean</a:t>
            </a:r>
            <a:r>
              <a:rPr lang="de-DE" sz="2000" b="1">
                <a:solidFill>
                  <a:schemeClr val="dk1"/>
                </a:solidFill>
              </a:rPr>
              <a:t>= 2.06</a:t>
            </a:r>
            <a:endParaRPr sz="2000" b="1">
              <a:solidFill>
                <a:schemeClr val="dk1"/>
              </a:solidFill>
            </a:endParaRPr>
          </a:p>
          <a:p>
            <a:pPr marL="1371600" lvl="1" indent="-355600" algn="just" rtl="0">
              <a:lnSpc>
                <a:spcPct val="115000"/>
              </a:lnSpc>
              <a:spcBef>
                <a:spcPts val="0"/>
              </a:spcBef>
              <a:spcAft>
                <a:spcPts val="0"/>
              </a:spcAft>
              <a:buClr>
                <a:schemeClr val="dk1"/>
              </a:buClr>
              <a:buSzPts val="2000"/>
              <a:buChar char="○"/>
            </a:pPr>
            <a:r>
              <a:rPr lang="de-DE" sz="2000" b="1">
                <a:solidFill>
                  <a:schemeClr val="dk1"/>
                </a:solidFill>
              </a:rPr>
              <a:t>Eff</a:t>
            </a:r>
            <a:r>
              <a:rPr lang="de-DE" sz="2000" b="1" baseline="-25000">
                <a:solidFill>
                  <a:schemeClr val="dk1"/>
                </a:solidFill>
              </a:rPr>
              <a:t>mean      </a:t>
            </a:r>
            <a:r>
              <a:rPr lang="de-DE" sz="2000" b="1">
                <a:solidFill>
                  <a:schemeClr val="dk1"/>
                </a:solidFill>
              </a:rPr>
              <a:t>= 0.50</a:t>
            </a:r>
            <a:endParaRPr sz="2000" b="1">
              <a:solidFill>
                <a:schemeClr val="dk1"/>
              </a:solidFill>
            </a:endParaRPr>
          </a:p>
          <a:p>
            <a:pPr marL="0" lvl="0" indent="0" algn="just" rtl="0">
              <a:lnSpc>
                <a:spcPct val="115000"/>
              </a:lnSpc>
              <a:spcBef>
                <a:spcPts val="0"/>
              </a:spcBef>
              <a:spcAft>
                <a:spcPts val="0"/>
              </a:spcAft>
              <a:buNone/>
            </a:pPr>
            <a:endParaRPr sz="2000">
              <a:solidFill>
                <a:schemeClr val="dk1"/>
              </a:solidFill>
            </a:endParaRPr>
          </a:p>
          <a:p>
            <a:pPr marL="0" lvl="0" indent="0" algn="just" rtl="0">
              <a:lnSpc>
                <a:spcPct val="115000"/>
              </a:lnSpc>
              <a:spcBef>
                <a:spcPts val="0"/>
              </a:spcBef>
              <a:spcAft>
                <a:spcPts val="0"/>
              </a:spcAft>
              <a:buNone/>
            </a:pPr>
            <a:endParaRPr sz="2000">
              <a:solidFill>
                <a:schemeClr val="dk1"/>
              </a:solidFill>
            </a:endParaRPr>
          </a:p>
        </p:txBody>
      </p:sp>
      <p:pic>
        <p:nvPicPr>
          <p:cNvPr id="582" name="Google Shape;582;p106"/>
          <p:cNvPicPr preferRelativeResize="0"/>
          <p:nvPr/>
        </p:nvPicPr>
        <p:blipFill>
          <a:blip r:embed="rId3">
            <a:alphaModFix/>
          </a:blip>
          <a:stretch>
            <a:fillRect/>
          </a:stretch>
        </p:blipFill>
        <p:spPr>
          <a:xfrm>
            <a:off x="4790850" y="1208300"/>
            <a:ext cx="7401144" cy="4441400"/>
          </a:xfrm>
          <a:prstGeom prst="rect">
            <a:avLst/>
          </a:prstGeom>
          <a:noFill/>
          <a:ln>
            <a:noFill/>
          </a:ln>
        </p:spPr>
      </p:pic>
      <p:pic>
        <p:nvPicPr>
          <p:cNvPr id="583" name="Google Shape;583;p106"/>
          <p:cNvPicPr preferRelativeResize="0"/>
          <p:nvPr/>
        </p:nvPicPr>
        <p:blipFill>
          <a:blip r:embed="rId4">
            <a:alphaModFix/>
          </a:blip>
          <a:stretch>
            <a:fillRect/>
          </a:stretch>
        </p:blipFill>
        <p:spPr>
          <a:xfrm>
            <a:off x="2200888" y="3886211"/>
            <a:ext cx="2716375" cy="2312039"/>
          </a:xfrm>
          <a:prstGeom prst="rect">
            <a:avLst/>
          </a:prstGeom>
          <a:noFill/>
          <a:ln>
            <a:noFill/>
          </a:ln>
        </p:spPr>
      </p:pic>
      <p:sp>
        <p:nvSpPr>
          <p:cNvPr id="584" name="Google Shape;584;p106"/>
          <p:cNvSpPr txBox="1"/>
          <p:nvPr/>
        </p:nvSpPr>
        <p:spPr>
          <a:xfrm>
            <a:off x="11957100" y="6574200"/>
            <a:ext cx="2349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500">
                <a:solidFill>
                  <a:schemeClr val="dk1"/>
                </a:solidFill>
              </a:rPr>
              <a:t>J</a:t>
            </a:r>
            <a:endParaRPr sz="500">
              <a:solidFill>
                <a:schemeClr val="dk1"/>
              </a:solidFill>
            </a:endParaRPr>
          </a:p>
        </p:txBody>
      </p:sp>
      <p:sp>
        <p:nvSpPr>
          <p:cNvPr id="585" name="Google Shape;585;p106"/>
          <p:cNvSpPr/>
          <p:nvPr/>
        </p:nvSpPr>
        <p:spPr>
          <a:xfrm>
            <a:off x="3256100" y="4328800"/>
            <a:ext cx="240000" cy="14631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107"/>
          <p:cNvSpPr txBox="1">
            <a:spLocks noGrp="1"/>
          </p:cNvSpPr>
          <p:nvPr>
            <p:ph type="title" idx="4294967295"/>
          </p:nvPr>
        </p:nvSpPr>
        <p:spPr>
          <a:xfrm>
            <a:off x="1977300" y="333545"/>
            <a:ext cx="8604600" cy="4380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3F6B"/>
              </a:buClr>
              <a:buSzPts val="2800"/>
              <a:buFont typeface="Arial"/>
              <a:buNone/>
            </a:pPr>
            <a:r>
              <a:rPr lang="de-DE" sz="2800" b="0" i="0" u="none" strike="noStrike" cap="none">
                <a:solidFill>
                  <a:srgbClr val="003F6B"/>
                </a:solidFill>
                <a:latin typeface="Arial"/>
                <a:ea typeface="Arial"/>
                <a:cs typeface="Arial"/>
                <a:sym typeface="Arial"/>
              </a:rPr>
              <a:t>Conclusion</a:t>
            </a:r>
            <a:endParaRPr sz="2800" b="0" i="0" u="none" strike="noStrike" cap="none">
              <a:solidFill>
                <a:srgbClr val="000000"/>
              </a:solidFill>
              <a:latin typeface="Arial"/>
              <a:ea typeface="Arial"/>
              <a:cs typeface="Arial"/>
              <a:sym typeface="Arial"/>
            </a:endParaRPr>
          </a:p>
        </p:txBody>
      </p:sp>
      <p:sp>
        <p:nvSpPr>
          <p:cNvPr id="592" name="Google Shape;592;p107"/>
          <p:cNvSpPr txBox="1">
            <a:spLocks noGrp="1"/>
          </p:cNvSpPr>
          <p:nvPr>
            <p:ph type="body" idx="4294967295"/>
          </p:nvPr>
        </p:nvSpPr>
        <p:spPr>
          <a:xfrm>
            <a:off x="1835425" y="1067494"/>
            <a:ext cx="9504300" cy="5360700"/>
          </a:xfrm>
          <a:prstGeom prst="rect">
            <a:avLst/>
          </a:prstGeom>
          <a:noFill/>
          <a:ln>
            <a:noFill/>
          </a:ln>
        </p:spPr>
        <p:txBody>
          <a:bodyPr spcFirstLastPara="1" wrap="square" lIns="0" tIns="0" rIns="0" bIns="0" anchor="t" anchorCtr="0">
            <a:noAutofit/>
          </a:bodyPr>
          <a:lstStyle/>
          <a:p>
            <a:pPr marL="228600" marR="0" lvl="0" indent="-165100" algn="just" rtl="0">
              <a:lnSpc>
                <a:spcPct val="100000"/>
              </a:lnSpc>
              <a:spcBef>
                <a:spcPts val="2800"/>
              </a:spcBef>
              <a:spcAft>
                <a:spcPts val="0"/>
              </a:spcAft>
              <a:buClr>
                <a:srgbClr val="000000"/>
              </a:buClr>
              <a:buSzPts val="1800"/>
              <a:buFont typeface="Arial"/>
              <a:buChar char="‒"/>
            </a:pPr>
            <a:r>
              <a:rPr lang="de-DE" sz="1800" b="0" i="0" u="none" strike="noStrike" cap="none">
                <a:solidFill>
                  <a:srgbClr val="000000"/>
                </a:solidFill>
                <a:latin typeface="Arial"/>
                <a:ea typeface="Arial"/>
                <a:cs typeface="Arial"/>
                <a:sym typeface="Arial"/>
              </a:rPr>
              <a:t>Effect of </a:t>
            </a:r>
            <a:r>
              <a:rPr lang="de-DE" sz="1800">
                <a:solidFill>
                  <a:srgbClr val="000000"/>
                </a:solidFill>
              </a:rPr>
              <a:t>insulation </a:t>
            </a:r>
            <a:r>
              <a:rPr lang="de-DE" sz="1800" b="0" i="0" u="none" strike="noStrike" cap="none">
                <a:solidFill>
                  <a:srgbClr val="000000"/>
                </a:solidFill>
                <a:latin typeface="Arial"/>
                <a:ea typeface="Arial"/>
                <a:cs typeface="Arial"/>
                <a:sym typeface="Arial"/>
              </a:rPr>
              <a:t>materials on </a:t>
            </a:r>
            <a:r>
              <a:rPr lang="de-DE" sz="1800">
                <a:solidFill>
                  <a:srgbClr val="000000"/>
                </a:solidFill>
              </a:rPr>
              <a:t>cooling demands.</a:t>
            </a:r>
            <a:endParaRPr sz="1800">
              <a:solidFill>
                <a:schemeClr val="lt1"/>
              </a:solidFill>
            </a:endParaRPr>
          </a:p>
          <a:p>
            <a:pPr marL="228600" marR="0" lvl="0" indent="-165100" algn="just" rtl="0">
              <a:lnSpc>
                <a:spcPct val="100000"/>
              </a:lnSpc>
              <a:spcBef>
                <a:spcPts val="0"/>
              </a:spcBef>
              <a:spcAft>
                <a:spcPts val="0"/>
              </a:spcAft>
              <a:buClr>
                <a:schemeClr val="lt1"/>
              </a:buClr>
              <a:buSzPts val="1800"/>
              <a:buChar char="‒"/>
            </a:pPr>
            <a:endParaRPr sz="1800">
              <a:solidFill>
                <a:schemeClr val="lt1"/>
              </a:solidFill>
            </a:endParaRPr>
          </a:p>
          <a:p>
            <a:pPr marL="228600" lvl="0" indent="-165100" algn="just" rtl="0">
              <a:lnSpc>
                <a:spcPct val="100000"/>
              </a:lnSpc>
              <a:spcBef>
                <a:spcPts val="0"/>
              </a:spcBef>
              <a:spcAft>
                <a:spcPts val="0"/>
              </a:spcAft>
              <a:buSzPts val="1800"/>
              <a:buChar char="‒"/>
            </a:pPr>
            <a:r>
              <a:rPr lang="de-DE" sz="1800"/>
              <a:t>COP and efficiency analysis results ~ Found out the effects of varying the temperatures, the heat demand and refrigerants.</a:t>
            </a:r>
            <a:endParaRPr sz="1800">
              <a:solidFill>
                <a:srgbClr val="000000"/>
              </a:solidFill>
            </a:endParaRPr>
          </a:p>
          <a:p>
            <a:pPr marL="228600" marR="0" lvl="0" indent="-165100" algn="just" rtl="0">
              <a:lnSpc>
                <a:spcPct val="100000"/>
              </a:lnSpc>
              <a:spcBef>
                <a:spcPts val="0"/>
              </a:spcBef>
              <a:spcAft>
                <a:spcPts val="0"/>
              </a:spcAft>
              <a:buClr>
                <a:schemeClr val="lt1"/>
              </a:buClr>
              <a:buSzPts val="1800"/>
              <a:buChar char="‒"/>
            </a:pPr>
            <a:endParaRPr sz="1800">
              <a:solidFill>
                <a:schemeClr val="lt1"/>
              </a:solidFill>
            </a:endParaRPr>
          </a:p>
          <a:p>
            <a:pPr marL="228600" lvl="0" indent="-165100" algn="just" rtl="0">
              <a:lnSpc>
                <a:spcPct val="100000"/>
              </a:lnSpc>
              <a:spcBef>
                <a:spcPts val="0"/>
              </a:spcBef>
              <a:spcAft>
                <a:spcPts val="0"/>
              </a:spcAft>
              <a:buSzPts val="1800"/>
              <a:buChar char="‒"/>
            </a:pPr>
            <a:r>
              <a:rPr lang="de-DE" sz="1800" b="1"/>
              <a:t>Refrigerants used</a:t>
            </a:r>
            <a:r>
              <a:rPr lang="de-DE" sz="1800"/>
              <a:t>: Chose R290 for the walk-in freezer system for its environmental friendliness, energy efficiency, and regulatory compliance, with proper safety measures in place for handling its flammability. </a:t>
            </a:r>
            <a:endParaRPr sz="1800"/>
          </a:p>
          <a:p>
            <a:pPr marL="228600" lvl="0" indent="0" algn="just" rtl="0">
              <a:lnSpc>
                <a:spcPct val="100000"/>
              </a:lnSpc>
              <a:spcBef>
                <a:spcPts val="0"/>
              </a:spcBef>
              <a:spcAft>
                <a:spcPts val="0"/>
              </a:spcAft>
              <a:buNone/>
            </a:pPr>
            <a:endParaRPr sz="1800"/>
          </a:p>
          <a:p>
            <a:pPr marL="228600" lvl="0" indent="-165100" algn="just" rtl="0">
              <a:lnSpc>
                <a:spcPct val="100000"/>
              </a:lnSpc>
              <a:spcBef>
                <a:spcPts val="0"/>
              </a:spcBef>
              <a:spcAft>
                <a:spcPts val="0"/>
              </a:spcAft>
              <a:buSzPts val="1800"/>
              <a:buChar char="‒"/>
            </a:pPr>
            <a:r>
              <a:rPr lang="de-DE" sz="1800" b="0" i="0" u="none" strike="noStrike" cap="none">
                <a:solidFill>
                  <a:srgbClr val="000000"/>
                </a:solidFill>
                <a:latin typeface="Arial"/>
                <a:ea typeface="Arial"/>
                <a:cs typeface="Arial"/>
                <a:sym typeface="Arial"/>
              </a:rPr>
              <a:t>The importance of using</a:t>
            </a:r>
            <a:r>
              <a:rPr lang="de-DE" sz="1800">
                <a:solidFill>
                  <a:srgbClr val="000000"/>
                </a:solidFill>
              </a:rPr>
              <a:t> T</a:t>
            </a:r>
            <a:r>
              <a:rPr lang="de-DE" sz="1800" b="0" i="0" u="none" strike="noStrike" cap="none">
                <a:solidFill>
                  <a:srgbClr val="000000"/>
                </a:solidFill>
                <a:latin typeface="Arial"/>
                <a:ea typeface="Arial"/>
                <a:cs typeface="Arial"/>
                <a:sym typeface="Arial"/>
              </a:rPr>
              <a:t>-s and </a:t>
            </a:r>
            <a:r>
              <a:rPr lang="de-DE" sz="1800">
                <a:solidFill>
                  <a:srgbClr val="000000"/>
                </a:solidFill>
              </a:rPr>
              <a:t>P-</a:t>
            </a:r>
            <a:r>
              <a:rPr lang="de-DE" sz="1800" b="0" i="0" u="none" strike="noStrike" cap="none">
                <a:solidFill>
                  <a:srgbClr val="000000"/>
                </a:solidFill>
                <a:latin typeface="Arial"/>
                <a:ea typeface="Arial"/>
                <a:cs typeface="Arial"/>
                <a:sym typeface="Arial"/>
              </a:rPr>
              <a:t>h diagrams </a:t>
            </a:r>
            <a:r>
              <a:rPr lang="de-DE" sz="1800">
                <a:solidFill>
                  <a:srgbClr val="000000"/>
                </a:solidFill>
              </a:rPr>
              <a:t>to explore the conditions of the refrigerants in the heat cycle and find suitability.</a:t>
            </a:r>
            <a:endParaRPr/>
          </a:p>
          <a:p>
            <a:pPr marL="225360" marR="0" lvl="0" indent="-225360" algn="just" rtl="0">
              <a:lnSpc>
                <a:spcPct val="100000"/>
              </a:lnSpc>
              <a:spcBef>
                <a:spcPts val="2800"/>
              </a:spcBef>
              <a:spcAft>
                <a:spcPts val="0"/>
              </a:spcAft>
              <a:buClr>
                <a:srgbClr val="000000"/>
              </a:buClr>
              <a:buSzPts val="1800"/>
              <a:buFont typeface="Arial"/>
              <a:buChar char="‒"/>
            </a:pPr>
            <a:r>
              <a:rPr lang="de-DE" sz="1800" b="1" i="0" strike="noStrike" cap="none">
                <a:solidFill>
                  <a:srgbClr val="000000"/>
                </a:solidFill>
              </a:rPr>
              <a:t>Future optimisation possibilities</a:t>
            </a:r>
            <a:r>
              <a:rPr lang="de-DE" sz="1800" b="0" i="0" strike="noStrike" cap="none">
                <a:solidFill>
                  <a:srgbClr val="000000"/>
                </a:solidFill>
                <a:latin typeface="Arial"/>
                <a:ea typeface="Arial"/>
                <a:cs typeface="Arial"/>
                <a:sym typeface="Arial"/>
              </a:rPr>
              <a:t>:</a:t>
            </a:r>
            <a:r>
              <a:rPr lang="de-DE" sz="1800">
                <a:solidFill>
                  <a:srgbClr val="000000"/>
                </a:solidFill>
              </a:rPr>
              <a:t> </a:t>
            </a:r>
            <a:r>
              <a:rPr lang="de-DE" sz="1800"/>
              <a:t>Focus on improving energy efficiency, enhance temperature control, and integrating smart technologies for better monitoring and management. Consider other system setups that would allow for other more efficient refrigerants like ammonia to be used safely.</a:t>
            </a:r>
            <a:endParaRPr sz="1800" u="sng"/>
          </a:p>
        </p:txBody>
      </p:sp>
      <p:sp>
        <p:nvSpPr>
          <p:cNvPr id="593" name="Google Shape;593;p107"/>
          <p:cNvSpPr txBox="1"/>
          <p:nvPr/>
        </p:nvSpPr>
        <p:spPr>
          <a:xfrm>
            <a:off x="11957100" y="6574200"/>
            <a:ext cx="2349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500">
                <a:solidFill>
                  <a:schemeClr val="dk1"/>
                </a:solidFill>
              </a:rPr>
              <a:t>J</a:t>
            </a:r>
            <a:endParaRPr sz="5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08"/>
          <p:cNvSpPr txBox="1"/>
          <p:nvPr/>
        </p:nvSpPr>
        <p:spPr>
          <a:xfrm>
            <a:off x="1826225" y="226575"/>
            <a:ext cx="86763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2"/>
              </a:buClr>
              <a:buSzPts val="2800"/>
              <a:buFont typeface="Arial"/>
              <a:buNone/>
            </a:pPr>
            <a:r>
              <a:rPr lang="de-DE" sz="2800">
                <a:solidFill>
                  <a:schemeClr val="dk2"/>
                </a:solidFill>
              </a:rPr>
              <a:t>Table of parameters for walk-in freezer</a:t>
            </a:r>
            <a:endParaRPr sz="2800">
              <a:solidFill>
                <a:schemeClr val="dk1"/>
              </a:solidFill>
            </a:endParaRPr>
          </a:p>
        </p:txBody>
      </p:sp>
      <p:graphicFrame>
        <p:nvGraphicFramePr>
          <p:cNvPr id="600" name="Google Shape;600;p108"/>
          <p:cNvGraphicFramePr/>
          <p:nvPr/>
        </p:nvGraphicFramePr>
        <p:xfrm>
          <a:off x="1653550" y="901125"/>
          <a:ext cx="5668125" cy="5321790"/>
        </p:xfrm>
        <a:graphic>
          <a:graphicData uri="http://schemas.openxmlformats.org/drawingml/2006/table">
            <a:tbl>
              <a:tblPr>
                <a:noFill/>
                <a:tableStyleId>{0AF46EA0-E384-4076-84DA-23169CB190FF}</a:tableStyleId>
              </a:tblPr>
              <a:tblGrid>
                <a:gridCol w="3590800">
                  <a:extLst>
                    <a:ext uri="{9D8B030D-6E8A-4147-A177-3AD203B41FA5}">
                      <a16:colId xmlns:a16="http://schemas.microsoft.com/office/drawing/2014/main" val="20000"/>
                    </a:ext>
                  </a:extLst>
                </a:gridCol>
                <a:gridCol w="2077325">
                  <a:extLst>
                    <a:ext uri="{9D8B030D-6E8A-4147-A177-3AD203B41FA5}">
                      <a16:colId xmlns:a16="http://schemas.microsoft.com/office/drawing/2014/main" val="20001"/>
                    </a:ext>
                  </a:extLst>
                </a:gridCol>
              </a:tblGrid>
              <a:tr h="361000">
                <a:tc>
                  <a:txBody>
                    <a:bodyPr/>
                    <a:lstStyle/>
                    <a:p>
                      <a:pPr marL="0" lvl="0" indent="0" algn="l" rtl="0">
                        <a:lnSpc>
                          <a:spcPct val="100000"/>
                        </a:lnSpc>
                        <a:spcBef>
                          <a:spcPts val="0"/>
                        </a:spcBef>
                        <a:spcAft>
                          <a:spcPts val="0"/>
                        </a:spcAft>
                        <a:buNone/>
                      </a:pPr>
                      <a:r>
                        <a:rPr lang="de-DE" sz="1200" b="1">
                          <a:solidFill>
                            <a:schemeClr val="lt1"/>
                          </a:solidFill>
                        </a:rPr>
                        <a:t>Dimension of walk-in freezer:</a:t>
                      </a:r>
                      <a:endParaRPr sz="1200" b="1">
                        <a:solidFill>
                          <a:schemeClr val="lt1"/>
                        </a:solidFill>
                      </a:endParaRPr>
                    </a:p>
                  </a:txBody>
                  <a:tcPr marL="91425" marR="91425" marT="91425" marB="91425">
                    <a:solidFill>
                      <a:srgbClr val="CCCCCC"/>
                    </a:solidFill>
                  </a:tcPr>
                </a:tc>
                <a:tc>
                  <a:txBody>
                    <a:bodyPr/>
                    <a:lstStyle/>
                    <a:p>
                      <a:pPr marL="0" lvl="0" indent="0" algn="ctr" rtl="0">
                        <a:lnSpc>
                          <a:spcPct val="100000"/>
                        </a:lnSpc>
                        <a:spcBef>
                          <a:spcPts val="1000"/>
                        </a:spcBef>
                        <a:spcAft>
                          <a:spcPts val="0"/>
                        </a:spcAft>
                        <a:buClr>
                          <a:schemeClr val="dk1"/>
                        </a:buClr>
                        <a:buSzPts val="1100"/>
                        <a:buFont typeface="Arial"/>
                        <a:buNone/>
                      </a:pPr>
                      <a:r>
                        <a:rPr lang="de-DE" sz="1200">
                          <a:solidFill>
                            <a:schemeClr val="dk1"/>
                          </a:solidFill>
                        </a:rPr>
                        <a:t>4✕3✕2 [m]</a:t>
                      </a:r>
                      <a:endParaRPr sz="1200"/>
                    </a:p>
                  </a:txBody>
                  <a:tcPr marL="91425" marR="91425" marT="91425" marB="91425"/>
                </a:tc>
                <a:extLst>
                  <a:ext uri="{0D108BD9-81ED-4DB2-BD59-A6C34878D82A}">
                    <a16:rowId xmlns:a16="http://schemas.microsoft.com/office/drawing/2014/main" val="10000"/>
                  </a:ext>
                </a:extLst>
              </a:tr>
              <a:tr h="361000">
                <a:tc>
                  <a:txBody>
                    <a:bodyPr/>
                    <a:lstStyle/>
                    <a:p>
                      <a:pPr marL="0" lvl="0" indent="0" algn="l" rtl="0">
                        <a:lnSpc>
                          <a:spcPct val="100000"/>
                        </a:lnSpc>
                        <a:spcBef>
                          <a:spcPts val="0"/>
                        </a:spcBef>
                        <a:spcAft>
                          <a:spcPts val="0"/>
                        </a:spcAft>
                        <a:buClr>
                          <a:schemeClr val="dk1"/>
                        </a:buClr>
                        <a:buSzPts val="1100"/>
                        <a:buFont typeface="Arial"/>
                        <a:buNone/>
                      </a:pPr>
                      <a:r>
                        <a:rPr lang="de-DE" sz="1200" b="1">
                          <a:solidFill>
                            <a:schemeClr val="lt1"/>
                          </a:solidFill>
                        </a:rPr>
                        <a:t>Total surface area:</a:t>
                      </a:r>
                      <a:endParaRPr sz="1000"/>
                    </a:p>
                  </a:txBody>
                  <a:tcPr marL="91425" marR="91425" marT="91425" marB="91425">
                    <a:solidFill>
                      <a:srgbClr val="CCCCCC"/>
                    </a:solidFill>
                  </a:tcPr>
                </a:tc>
                <a:tc>
                  <a:txBody>
                    <a:bodyPr/>
                    <a:lstStyle/>
                    <a:p>
                      <a:pPr marL="0" lvl="0" indent="0" algn="ctr" rtl="0">
                        <a:lnSpc>
                          <a:spcPct val="100000"/>
                        </a:lnSpc>
                        <a:spcBef>
                          <a:spcPts val="1000"/>
                        </a:spcBef>
                        <a:spcAft>
                          <a:spcPts val="0"/>
                        </a:spcAft>
                        <a:buClr>
                          <a:schemeClr val="dk1"/>
                        </a:buClr>
                        <a:buSzPts val="1100"/>
                        <a:buFont typeface="Arial"/>
                        <a:buNone/>
                      </a:pPr>
                      <a:r>
                        <a:rPr lang="de-DE" sz="1200">
                          <a:solidFill>
                            <a:schemeClr val="dk1"/>
                          </a:solidFill>
                        </a:rPr>
                        <a:t>52 m</a:t>
                      </a:r>
                      <a:r>
                        <a:rPr lang="de-DE" sz="1200" baseline="30000">
                          <a:solidFill>
                            <a:schemeClr val="dk1"/>
                          </a:solidFill>
                        </a:rPr>
                        <a:t>2</a:t>
                      </a:r>
                      <a:endParaRPr sz="1200"/>
                    </a:p>
                  </a:txBody>
                  <a:tcPr marL="91425" marR="91425" marT="91425" marB="91425"/>
                </a:tc>
                <a:extLst>
                  <a:ext uri="{0D108BD9-81ED-4DB2-BD59-A6C34878D82A}">
                    <a16:rowId xmlns:a16="http://schemas.microsoft.com/office/drawing/2014/main" val="10001"/>
                  </a:ext>
                </a:extLst>
              </a:tr>
              <a:tr h="567300">
                <a:tc>
                  <a:txBody>
                    <a:bodyPr/>
                    <a:lstStyle/>
                    <a:p>
                      <a:pPr marL="0" lvl="0" indent="0" algn="l" rtl="0">
                        <a:lnSpc>
                          <a:spcPct val="100000"/>
                        </a:lnSpc>
                        <a:spcBef>
                          <a:spcPts val="0"/>
                        </a:spcBef>
                        <a:spcAft>
                          <a:spcPts val="0"/>
                        </a:spcAft>
                        <a:buNone/>
                      </a:pPr>
                      <a:r>
                        <a:rPr lang="de-DE" sz="1200" b="1">
                          <a:solidFill>
                            <a:schemeClr val="lt1"/>
                          </a:solidFill>
                        </a:rPr>
                        <a:t>Desired temperature </a:t>
                      </a:r>
                      <a:endParaRPr sz="1200" b="1">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de-DE" sz="1200" b="1">
                          <a:solidFill>
                            <a:schemeClr val="lt1"/>
                          </a:solidFill>
                        </a:rPr>
                        <a:t>inside the room:</a:t>
                      </a:r>
                      <a:endParaRPr sz="1200" b="1">
                        <a:solidFill>
                          <a:schemeClr val="lt1"/>
                        </a:solidFill>
                      </a:endParaRPr>
                    </a:p>
                  </a:txBody>
                  <a:tcPr marL="91425" marR="91425" marT="91425" marB="91425">
                    <a:solidFill>
                      <a:srgbClr val="CCCCCC"/>
                    </a:solidFill>
                  </a:tcPr>
                </a:tc>
                <a:tc>
                  <a:txBody>
                    <a:bodyPr/>
                    <a:lstStyle/>
                    <a:p>
                      <a:pPr marL="0" lvl="0" indent="0" algn="ctr" rtl="0">
                        <a:lnSpc>
                          <a:spcPct val="100000"/>
                        </a:lnSpc>
                        <a:spcBef>
                          <a:spcPts val="1000"/>
                        </a:spcBef>
                        <a:spcAft>
                          <a:spcPts val="0"/>
                        </a:spcAft>
                        <a:buClr>
                          <a:schemeClr val="dk1"/>
                        </a:buClr>
                        <a:buSzPts val="1100"/>
                        <a:buFont typeface="Arial"/>
                        <a:buNone/>
                      </a:pPr>
                      <a:r>
                        <a:rPr lang="de-DE" sz="1200">
                          <a:solidFill>
                            <a:schemeClr val="dk1"/>
                          </a:solidFill>
                        </a:rPr>
                        <a:t>-18 ℃</a:t>
                      </a:r>
                      <a:endParaRPr sz="1200"/>
                    </a:p>
                  </a:txBody>
                  <a:tcPr marL="91425" marR="91425" marT="91425" marB="91425"/>
                </a:tc>
                <a:extLst>
                  <a:ext uri="{0D108BD9-81ED-4DB2-BD59-A6C34878D82A}">
                    <a16:rowId xmlns:a16="http://schemas.microsoft.com/office/drawing/2014/main" val="10002"/>
                  </a:ext>
                </a:extLst>
              </a:tr>
              <a:tr h="361000">
                <a:tc>
                  <a:txBody>
                    <a:bodyPr/>
                    <a:lstStyle/>
                    <a:p>
                      <a:pPr marL="0" lvl="0" indent="0" algn="l" rtl="0">
                        <a:lnSpc>
                          <a:spcPct val="100000"/>
                        </a:lnSpc>
                        <a:spcBef>
                          <a:spcPts val="1000"/>
                        </a:spcBef>
                        <a:spcAft>
                          <a:spcPts val="0"/>
                        </a:spcAft>
                        <a:buNone/>
                      </a:pPr>
                      <a:r>
                        <a:rPr lang="de-DE" sz="1200" b="1">
                          <a:solidFill>
                            <a:schemeClr val="lt1"/>
                          </a:solidFill>
                        </a:rPr>
                        <a:t>Heat pump model:</a:t>
                      </a:r>
                      <a:endParaRPr sz="1200" b="1">
                        <a:solidFill>
                          <a:schemeClr val="lt1"/>
                        </a:solidFill>
                      </a:endParaRPr>
                    </a:p>
                  </a:txBody>
                  <a:tcPr marL="91425" marR="91425" marT="91425" marB="91425">
                    <a:solidFill>
                      <a:srgbClr val="CCCCCC"/>
                    </a:solidFill>
                  </a:tcPr>
                </a:tc>
                <a:tc>
                  <a:txBody>
                    <a:bodyPr/>
                    <a:lstStyle/>
                    <a:p>
                      <a:pPr marL="0" lvl="0" indent="0" algn="ctr" rtl="0">
                        <a:lnSpc>
                          <a:spcPct val="100000"/>
                        </a:lnSpc>
                        <a:spcBef>
                          <a:spcPts val="1000"/>
                        </a:spcBef>
                        <a:spcAft>
                          <a:spcPts val="0"/>
                        </a:spcAft>
                        <a:buClr>
                          <a:schemeClr val="dk1"/>
                        </a:buClr>
                        <a:buSzPts val="1100"/>
                        <a:buFont typeface="Arial"/>
                        <a:buNone/>
                      </a:pPr>
                      <a:r>
                        <a:rPr lang="de-DE" sz="1200">
                          <a:solidFill>
                            <a:schemeClr val="dk1"/>
                          </a:solidFill>
                        </a:rPr>
                        <a:t>JAE-200P</a:t>
                      </a:r>
                      <a:endParaRPr sz="1200"/>
                    </a:p>
                  </a:txBody>
                  <a:tcPr marL="91425" marR="91425" marT="91425" marB="91425"/>
                </a:tc>
                <a:extLst>
                  <a:ext uri="{0D108BD9-81ED-4DB2-BD59-A6C34878D82A}">
                    <a16:rowId xmlns:a16="http://schemas.microsoft.com/office/drawing/2014/main" val="10003"/>
                  </a:ext>
                </a:extLst>
              </a:tr>
              <a:tr h="361000">
                <a:tc>
                  <a:txBody>
                    <a:bodyPr/>
                    <a:lstStyle/>
                    <a:p>
                      <a:pPr marL="0" lvl="0" indent="0" algn="l" rtl="0">
                        <a:lnSpc>
                          <a:spcPct val="100000"/>
                        </a:lnSpc>
                        <a:spcBef>
                          <a:spcPts val="1000"/>
                        </a:spcBef>
                        <a:spcAft>
                          <a:spcPts val="0"/>
                        </a:spcAft>
                        <a:buNone/>
                      </a:pPr>
                      <a:r>
                        <a:rPr lang="de-DE" sz="1200" b="1">
                          <a:solidFill>
                            <a:schemeClr val="lt1"/>
                          </a:solidFill>
                        </a:rPr>
                        <a:t>Compressor efficiency:</a:t>
                      </a:r>
                      <a:endParaRPr sz="1200" b="1">
                        <a:solidFill>
                          <a:schemeClr val="lt1"/>
                        </a:solidFill>
                      </a:endParaRPr>
                    </a:p>
                  </a:txBody>
                  <a:tcPr marL="91425" marR="91425" marT="91425" marB="91425">
                    <a:solidFill>
                      <a:srgbClr val="CCCCCC"/>
                    </a:solidFill>
                  </a:tcPr>
                </a:tc>
                <a:tc>
                  <a:txBody>
                    <a:bodyPr/>
                    <a:lstStyle/>
                    <a:p>
                      <a:pPr marL="0" lvl="0" indent="0" algn="ctr" rtl="0">
                        <a:lnSpc>
                          <a:spcPct val="100000"/>
                        </a:lnSpc>
                        <a:spcBef>
                          <a:spcPts val="1000"/>
                        </a:spcBef>
                        <a:spcAft>
                          <a:spcPts val="0"/>
                        </a:spcAft>
                        <a:buNone/>
                      </a:pPr>
                      <a:r>
                        <a:rPr lang="de-DE" sz="1200">
                          <a:solidFill>
                            <a:schemeClr val="dk1"/>
                          </a:solidFill>
                        </a:rPr>
                        <a:t>80 %</a:t>
                      </a:r>
                      <a:endParaRPr sz="1200">
                        <a:solidFill>
                          <a:schemeClr val="dk1"/>
                        </a:solidFill>
                      </a:endParaRPr>
                    </a:p>
                  </a:txBody>
                  <a:tcPr marL="91425" marR="91425" marT="91425" marB="91425"/>
                </a:tc>
                <a:extLst>
                  <a:ext uri="{0D108BD9-81ED-4DB2-BD59-A6C34878D82A}">
                    <a16:rowId xmlns:a16="http://schemas.microsoft.com/office/drawing/2014/main" val="10004"/>
                  </a:ext>
                </a:extLst>
              </a:tr>
              <a:tr h="361000">
                <a:tc>
                  <a:txBody>
                    <a:bodyPr/>
                    <a:lstStyle/>
                    <a:p>
                      <a:pPr marL="0" lvl="0" indent="0" algn="l" rtl="0">
                        <a:lnSpc>
                          <a:spcPct val="100000"/>
                        </a:lnSpc>
                        <a:spcBef>
                          <a:spcPts val="0"/>
                        </a:spcBef>
                        <a:spcAft>
                          <a:spcPts val="0"/>
                        </a:spcAft>
                        <a:buNone/>
                      </a:pPr>
                      <a:r>
                        <a:rPr lang="de-DE" sz="1200" b="1">
                          <a:solidFill>
                            <a:schemeClr val="lt1"/>
                          </a:solidFill>
                        </a:rPr>
                        <a:t>Wall material:</a:t>
                      </a:r>
                      <a:endParaRPr sz="1200" b="1">
                        <a:solidFill>
                          <a:schemeClr val="lt1"/>
                        </a:solidFill>
                      </a:endParaRPr>
                    </a:p>
                  </a:txBody>
                  <a:tcPr marL="91425" marR="91425" marT="91425" marB="91425">
                    <a:solidFill>
                      <a:srgbClr val="CCCCCC"/>
                    </a:solidFill>
                  </a:tcPr>
                </a:tc>
                <a:tc>
                  <a:txBody>
                    <a:bodyPr/>
                    <a:lstStyle/>
                    <a:p>
                      <a:pPr marL="0" lvl="0" indent="0" algn="ctr" rtl="0">
                        <a:lnSpc>
                          <a:spcPct val="100000"/>
                        </a:lnSpc>
                        <a:spcBef>
                          <a:spcPts val="0"/>
                        </a:spcBef>
                        <a:spcAft>
                          <a:spcPts val="0"/>
                        </a:spcAft>
                        <a:buNone/>
                      </a:pPr>
                      <a:r>
                        <a:rPr lang="de-DE" sz="1200">
                          <a:solidFill>
                            <a:schemeClr val="dk1"/>
                          </a:solidFill>
                        </a:rPr>
                        <a:t>Polyurethane (10 cm)</a:t>
                      </a:r>
                      <a:endParaRPr sz="1200"/>
                    </a:p>
                  </a:txBody>
                  <a:tcPr marL="91425" marR="91425" marT="91425" marB="91425"/>
                </a:tc>
                <a:extLst>
                  <a:ext uri="{0D108BD9-81ED-4DB2-BD59-A6C34878D82A}">
                    <a16:rowId xmlns:a16="http://schemas.microsoft.com/office/drawing/2014/main" val="10005"/>
                  </a:ext>
                </a:extLst>
              </a:tr>
              <a:tr h="361000">
                <a:tc>
                  <a:txBody>
                    <a:bodyPr/>
                    <a:lstStyle/>
                    <a:p>
                      <a:pPr marL="0" lvl="0" indent="0" algn="l" rtl="0">
                        <a:lnSpc>
                          <a:spcPct val="100000"/>
                        </a:lnSpc>
                        <a:spcBef>
                          <a:spcPts val="0"/>
                        </a:spcBef>
                        <a:spcAft>
                          <a:spcPts val="0"/>
                        </a:spcAft>
                        <a:buNone/>
                      </a:pPr>
                      <a:r>
                        <a:rPr lang="de-DE" sz="1200" b="1">
                          <a:solidFill>
                            <a:schemeClr val="lt1"/>
                          </a:solidFill>
                        </a:rPr>
                        <a:t>Ceiling material:</a:t>
                      </a:r>
                      <a:endParaRPr sz="1200" b="1">
                        <a:solidFill>
                          <a:schemeClr val="lt1"/>
                        </a:solidFill>
                      </a:endParaRPr>
                    </a:p>
                  </a:txBody>
                  <a:tcPr marL="91425" marR="91425" marT="91425" marB="91425">
                    <a:solidFill>
                      <a:srgbClr val="CCCCCC"/>
                    </a:solidFill>
                  </a:tcPr>
                </a:tc>
                <a:tc>
                  <a:txBody>
                    <a:bodyPr/>
                    <a:lstStyle/>
                    <a:p>
                      <a:pPr marL="0" lvl="0" indent="0" algn="ctr" rtl="0">
                        <a:lnSpc>
                          <a:spcPct val="100000"/>
                        </a:lnSpc>
                        <a:spcBef>
                          <a:spcPts val="0"/>
                        </a:spcBef>
                        <a:spcAft>
                          <a:spcPts val="0"/>
                        </a:spcAft>
                        <a:buClr>
                          <a:schemeClr val="dk1"/>
                        </a:buClr>
                        <a:buSzPts val="1100"/>
                        <a:buFont typeface="Arial"/>
                        <a:buNone/>
                      </a:pPr>
                      <a:r>
                        <a:rPr lang="de-DE" sz="1200">
                          <a:solidFill>
                            <a:schemeClr val="dk1"/>
                          </a:solidFill>
                        </a:rPr>
                        <a:t>Polyurethane (13 cm)</a:t>
                      </a:r>
                      <a:endParaRPr sz="1200"/>
                    </a:p>
                  </a:txBody>
                  <a:tcPr marL="91425" marR="91425" marT="91425" marB="91425"/>
                </a:tc>
                <a:extLst>
                  <a:ext uri="{0D108BD9-81ED-4DB2-BD59-A6C34878D82A}">
                    <a16:rowId xmlns:a16="http://schemas.microsoft.com/office/drawing/2014/main" val="10006"/>
                  </a:ext>
                </a:extLst>
              </a:tr>
              <a:tr h="361000">
                <a:tc>
                  <a:txBody>
                    <a:bodyPr/>
                    <a:lstStyle/>
                    <a:p>
                      <a:pPr marL="0" lvl="0" indent="0" algn="l" rtl="0">
                        <a:lnSpc>
                          <a:spcPct val="100000"/>
                        </a:lnSpc>
                        <a:spcBef>
                          <a:spcPts val="0"/>
                        </a:spcBef>
                        <a:spcAft>
                          <a:spcPts val="0"/>
                        </a:spcAft>
                        <a:buNone/>
                      </a:pPr>
                      <a:r>
                        <a:rPr lang="de-DE" sz="1200" b="1">
                          <a:solidFill>
                            <a:schemeClr val="lt1"/>
                          </a:solidFill>
                        </a:rPr>
                        <a:t>Floor material:</a:t>
                      </a:r>
                      <a:endParaRPr sz="1200" b="1">
                        <a:solidFill>
                          <a:schemeClr val="lt1"/>
                        </a:solidFill>
                      </a:endParaRPr>
                    </a:p>
                  </a:txBody>
                  <a:tcPr marL="91425" marR="91425" marT="91425" marB="91425">
                    <a:solidFill>
                      <a:srgbClr val="CCCCCC"/>
                    </a:solidFill>
                  </a:tcPr>
                </a:tc>
                <a:tc>
                  <a:txBody>
                    <a:bodyPr/>
                    <a:lstStyle/>
                    <a:p>
                      <a:pPr marL="0" lvl="0" indent="0" algn="ctr" rtl="0">
                        <a:lnSpc>
                          <a:spcPct val="100000"/>
                        </a:lnSpc>
                        <a:spcBef>
                          <a:spcPts val="0"/>
                        </a:spcBef>
                        <a:spcAft>
                          <a:spcPts val="0"/>
                        </a:spcAft>
                        <a:buClr>
                          <a:schemeClr val="dk1"/>
                        </a:buClr>
                        <a:buSzPts val="1100"/>
                        <a:buFont typeface="Arial"/>
                        <a:buNone/>
                      </a:pPr>
                      <a:r>
                        <a:rPr lang="de-DE" sz="1200">
                          <a:solidFill>
                            <a:schemeClr val="dk1"/>
                          </a:solidFill>
                        </a:rPr>
                        <a:t>Concrete (20 cm)</a:t>
                      </a:r>
                      <a:endParaRPr sz="1200"/>
                    </a:p>
                  </a:txBody>
                  <a:tcPr marL="91425" marR="91425" marT="91425" marB="91425"/>
                </a:tc>
                <a:extLst>
                  <a:ext uri="{0D108BD9-81ED-4DB2-BD59-A6C34878D82A}">
                    <a16:rowId xmlns:a16="http://schemas.microsoft.com/office/drawing/2014/main" val="10007"/>
                  </a:ext>
                </a:extLst>
              </a:tr>
              <a:tr h="361000">
                <a:tc>
                  <a:txBody>
                    <a:bodyPr/>
                    <a:lstStyle/>
                    <a:p>
                      <a:pPr marL="0" lvl="0" indent="0" algn="l" rtl="0">
                        <a:lnSpc>
                          <a:spcPct val="100000"/>
                        </a:lnSpc>
                        <a:spcBef>
                          <a:spcPts val="0"/>
                        </a:spcBef>
                        <a:spcAft>
                          <a:spcPts val="0"/>
                        </a:spcAft>
                        <a:buNone/>
                      </a:pPr>
                      <a:r>
                        <a:rPr lang="de-DE" sz="1200" b="1">
                          <a:solidFill>
                            <a:schemeClr val="lt1"/>
                          </a:solidFill>
                        </a:rPr>
                        <a:t>Average Yearly Temperature:</a:t>
                      </a:r>
                      <a:endParaRPr sz="1200" b="1">
                        <a:solidFill>
                          <a:schemeClr val="lt1"/>
                        </a:solidFill>
                      </a:endParaRPr>
                    </a:p>
                  </a:txBody>
                  <a:tcPr marL="91425" marR="91425" marT="91425" marB="91425">
                    <a:solidFill>
                      <a:srgbClr val="CCCCCC"/>
                    </a:solidFill>
                  </a:tcPr>
                </a:tc>
                <a:tc>
                  <a:txBody>
                    <a:bodyPr/>
                    <a:lstStyle/>
                    <a:p>
                      <a:pPr marL="0" lvl="0" indent="0" algn="ctr" rtl="0">
                        <a:lnSpc>
                          <a:spcPct val="100000"/>
                        </a:lnSpc>
                        <a:spcBef>
                          <a:spcPts val="0"/>
                        </a:spcBef>
                        <a:spcAft>
                          <a:spcPts val="0"/>
                        </a:spcAft>
                        <a:buNone/>
                      </a:pPr>
                      <a:r>
                        <a:rPr lang="de-DE" sz="1200"/>
                        <a:t>9.83 ℃</a:t>
                      </a:r>
                      <a:endParaRPr sz="1200"/>
                    </a:p>
                  </a:txBody>
                  <a:tcPr marL="91425" marR="91425" marT="91425" marB="91425"/>
                </a:tc>
                <a:extLst>
                  <a:ext uri="{0D108BD9-81ED-4DB2-BD59-A6C34878D82A}">
                    <a16:rowId xmlns:a16="http://schemas.microsoft.com/office/drawing/2014/main" val="10008"/>
                  </a:ext>
                </a:extLst>
              </a:tr>
              <a:tr h="361000">
                <a:tc>
                  <a:txBody>
                    <a:bodyPr/>
                    <a:lstStyle/>
                    <a:p>
                      <a:pPr marL="0" lvl="0" indent="0" algn="l" rtl="0">
                        <a:lnSpc>
                          <a:spcPct val="100000"/>
                        </a:lnSpc>
                        <a:spcBef>
                          <a:spcPts val="0"/>
                        </a:spcBef>
                        <a:spcAft>
                          <a:spcPts val="0"/>
                        </a:spcAft>
                        <a:buNone/>
                      </a:pPr>
                      <a:r>
                        <a:rPr lang="de-DE" sz="1200" b="1">
                          <a:solidFill>
                            <a:schemeClr val="lt1"/>
                          </a:solidFill>
                        </a:rPr>
                        <a:t>Condenser temperature midpoint:</a:t>
                      </a:r>
                      <a:endParaRPr sz="1200" b="1">
                        <a:solidFill>
                          <a:schemeClr val="lt1"/>
                        </a:solidFill>
                      </a:endParaRPr>
                    </a:p>
                  </a:txBody>
                  <a:tcPr marL="91425" marR="91425" marT="91425" marB="91425">
                    <a:solidFill>
                      <a:srgbClr val="CCCCCC"/>
                    </a:solidFill>
                  </a:tcPr>
                </a:tc>
                <a:tc>
                  <a:txBody>
                    <a:bodyPr/>
                    <a:lstStyle/>
                    <a:p>
                      <a:pPr marL="0" lvl="0" indent="0" algn="ctr" rtl="0">
                        <a:lnSpc>
                          <a:spcPct val="100000"/>
                        </a:lnSpc>
                        <a:spcBef>
                          <a:spcPts val="0"/>
                        </a:spcBef>
                        <a:spcAft>
                          <a:spcPts val="0"/>
                        </a:spcAft>
                        <a:buNone/>
                      </a:pPr>
                      <a:r>
                        <a:rPr lang="de-DE" sz="1200"/>
                        <a:t>+20 ℃</a:t>
                      </a:r>
                      <a:endParaRPr sz="1200"/>
                    </a:p>
                  </a:txBody>
                  <a:tcPr marL="91425" marR="91425" marT="91425" marB="91425"/>
                </a:tc>
                <a:extLst>
                  <a:ext uri="{0D108BD9-81ED-4DB2-BD59-A6C34878D82A}">
                    <a16:rowId xmlns:a16="http://schemas.microsoft.com/office/drawing/2014/main" val="10009"/>
                  </a:ext>
                </a:extLst>
              </a:tr>
              <a:tr h="361000">
                <a:tc>
                  <a:txBody>
                    <a:bodyPr/>
                    <a:lstStyle/>
                    <a:p>
                      <a:pPr marL="0" lvl="0" indent="0" algn="l" rtl="0">
                        <a:lnSpc>
                          <a:spcPct val="100000"/>
                        </a:lnSpc>
                        <a:spcBef>
                          <a:spcPts val="0"/>
                        </a:spcBef>
                        <a:spcAft>
                          <a:spcPts val="0"/>
                        </a:spcAft>
                        <a:buClr>
                          <a:schemeClr val="dk1"/>
                        </a:buClr>
                        <a:buSzPts val="1100"/>
                        <a:buFont typeface="Arial"/>
                        <a:buNone/>
                      </a:pPr>
                      <a:r>
                        <a:rPr lang="de-DE" sz="1200" b="1">
                          <a:solidFill>
                            <a:schemeClr val="lt1"/>
                          </a:solidFill>
                        </a:rPr>
                        <a:t>Evaporator temperature midpoint:</a:t>
                      </a:r>
                      <a:endParaRPr sz="1200" b="1">
                        <a:solidFill>
                          <a:schemeClr val="lt1"/>
                        </a:solidFill>
                      </a:endParaRPr>
                    </a:p>
                  </a:txBody>
                  <a:tcPr marL="91425" marR="91425" marT="91425" marB="91425">
                    <a:solidFill>
                      <a:srgbClr val="CCCCCC"/>
                    </a:solidFill>
                  </a:tcPr>
                </a:tc>
                <a:tc>
                  <a:txBody>
                    <a:bodyPr/>
                    <a:lstStyle/>
                    <a:p>
                      <a:pPr marL="0" lvl="0" indent="0" algn="ctr" rtl="0">
                        <a:lnSpc>
                          <a:spcPct val="100000"/>
                        </a:lnSpc>
                        <a:spcBef>
                          <a:spcPts val="0"/>
                        </a:spcBef>
                        <a:spcAft>
                          <a:spcPts val="0"/>
                        </a:spcAft>
                        <a:buNone/>
                      </a:pPr>
                      <a:r>
                        <a:rPr lang="de-DE" sz="1200"/>
                        <a:t>-10 ℃</a:t>
                      </a:r>
                      <a:endParaRPr sz="1200"/>
                    </a:p>
                  </a:txBody>
                  <a:tcPr marL="91425" marR="91425" marT="91425" marB="91425"/>
                </a:tc>
                <a:extLst>
                  <a:ext uri="{0D108BD9-81ED-4DB2-BD59-A6C34878D82A}">
                    <a16:rowId xmlns:a16="http://schemas.microsoft.com/office/drawing/2014/main" val="10010"/>
                  </a:ext>
                </a:extLst>
              </a:tr>
              <a:tr h="361000">
                <a:tc>
                  <a:txBody>
                    <a:bodyPr/>
                    <a:lstStyle/>
                    <a:p>
                      <a:pPr marL="0" lvl="0" indent="0" algn="l" rtl="0">
                        <a:lnSpc>
                          <a:spcPct val="100000"/>
                        </a:lnSpc>
                        <a:spcBef>
                          <a:spcPts val="0"/>
                        </a:spcBef>
                        <a:spcAft>
                          <a:spcPts val="0"/>
                        </a:spcAft>
                        <a:buNone/>
                      </a:pPr>
                      <a:r>
                        <a:rPr lang="de-DE" sz="1200" b="1">
                          <a:solidFill>
                            <a:schemeClr val="lt1"/>
                          </a:solidFill>
                        </a:rPr>
                        <a:t>Selected Condenser Temperature:</a:t>
                      </a:r>
                      <a:endParaRPr sz="1200" b="1">
                        <a:solidFill>
                          <a:schemeClr val="lt1"/>
                        </a:solidFill>
                      </a:endParaRPr>
                    </a:p>
                  </a:txBody>
                  <a:tcPr marL="91425" marR="91425" marT="91425" marB="91425">
                    <a:solidFill>
                      <a:srgbClr val="CCCCCC"/>
                    </a:solidFill>
                  </a:tcPr>
                </a:tc>
                <a:tc>
                  <a:txBody>
                    <a:bodyPr/>
                    <a:lstStyle/>
                    <a:p>
                      <a:pPr marL="0" lvl="0" indent="0" algn="ctr" rtl="0">
                        <a:lnSpc>
                          <a:spcPct val="100000"/>
                        </a:lnSpc>
                        <a:spcBef>
                          <a:spcPts val="0"/>
                        </a:spcBef>
                        <a:spcAft>
                          <a:spcPts val="0"/>
                        </a:spcAft>
                        <a:buNone/>
                      </a:pPr>
                      <a:r>
                        <a:rPr lang="de-DE" sz="1200"/>
                        <a:t>29.8 </a:t>
                      </a:r>
                      <a:r>
                        <a:rPr lang="de-DE" sz="1200">
                          <a:solidFill>
                            <a:schemeClr val="dk1"/>
                          </a:solidFill>
                        </a:rPr>
                        <a:t>℃</a:t>
                      </a:r>
                      <a:endParaRPr sz="1200"/>
                    </a:p>
                  </a:txBody>
                  <a:tcPr marL="91425" marR="91425" marT="91425" marB="91425"/>
                </a:tc>
                <a:extLst>
                  <a:ext uri="{0D108BD9-81ED-4DB2-BD59-A6C34878D82A}">
                    <a16:rowId xmlns:a16="http://schemas.microsoft.com/office/drawing/2014/main" val="10011"/>
                  </a:ext>
                </a:extLst>
              </a:tr>
              <a:tr h="361000">
                <a:tc>
                  <a:txBody>
                    <a:bodyPr/>
                    <a:lstStyle/>
                    <a:p>
                      <a:pPr marL="0" lvl="0" indent="0" algn="l" rtl="0">
                        <a:spcBef>
                          <a:spcPts val="0"/>
                        </a:spcBef>
                        <a:spcAft>
                          <a:spcPts val="0"/>
                        </a:spcAft>
                        <a:buClr>
                          <a:schemeClr val="dk1"/>
                        </a:buClr>
                        <a:buSzPts val="1100"/>
                        <a:buFont typeface="Arial"/>
                        <a:buNone/>
                      </a:pPr>
                      <a:r>
                        <a:rPr lang="de-DE" sz="1200" b="1">
                          <a:solidFill>
                            <a:schemeClr val="lt1"/>
                          </a:solidFill>
                        </a:rPr>
                        <a:t>Selected Evaporator Temperature:</a:t>
                      </a:r>
                      <a:endParaRPr sz="1200" b="1">
                        <a:solidFill>
                          <a:schemeClr val="lt1"/>
                        </a:solidFill>
                      </a:endParaRPr>
                    </a:p>
                  </a:txBody>
                  <a:tcPr marL="91425" marR="91425" marT="91425" marB="91425">
                    <a:solidFill>
                      <a:srgbClr val="CCCCCC"/>
                    </a:solidFill>
                  </a:tcPr>
                </a:tc>
                <a:tc>
                  <a:txBody>
                    <a:bodyPr/>
                    <a:lstStyle/>
                    <a:p>
                      <a:pPr marL="0" lvl="0" indent="0" algn="ctr" rtl="0">
                        <a:lnSpc>
                          <a:spcPct val="100000"/>
                        </a:lnSpc>
                        <a:spcBef>
                          <a:spcPts val="0"/>
                        </a:spcBef>
                        <a:spcAft>
                          <a:spcPts val="0"/>
                        </a:spcAft>
                        <a:buNone/>
                      </a:pPr>
                      <a:r>
                        <a:rPr lang="de-DE" sz="1200"/>
                        <a:t>-28 </a:t>
                      </a:r>
                      <a:r>
                        <a:rPr lang="de-DE" sz="1200">
                          <a:solidFill>
                            <a:schemeClr val="dk1"/>
                          </a:solidFill>
                        </a:rPr>
                        <a:t>℃</a:t>
                      </a:r>
                      <a:endParaRPr sz="1200"/>
                    </a:p>
                  </a:txBody>
                  <a:tcPr marL="91425" marR="91425" marT="91425" marB="91425"/>
                </a:tc>
                <a:extLst>
                  <a:ext uri="{0D108BD9-81ED-4DB2-BD59-A6C34878D82A}">
                    <a16:rowId xmlns:a16="http://schemas.microsoft.com/office/drawing/2014/main" val="10012"/>
                  </a:ext>
                </a:extLst>
              </a:tr>
              <a:tr h="361000">
                <a:tc>
                  <a:txBody>
                    <a:bodyPr/>
                    <a:lstStyle/>
                    <a:p>
                      <a:pPr marL="0" lvl="0" indent="0" algn="l" rtl="0">
                        <a:lnSpc>
                          <a:spcPct val="100000"/>
                        </a:lnSpc>
                        <a:spcBef>
                          <a:spcPts val="0"/>
                        </a:spcBef>
                        <a:spcAft>
                          <a:spcPts val="0"/>
                        </a:spcAft>
                        <a:buNone/>
                      </a:pPr>
                      <a:r>
                        <a:rPr lang="de-DE" sz="1200" b="1">
                          <a:solidFill>
                            <a:schemeClr val="lt1"/>
                          </a:solidFill>
                        </a:rPr>
                        <a:t>Selected Cooling Demand (Q</a:t>
                      </a:r>
                      <a:r>
                        <a:rPr lang="de-DE" sz="1200" b="1" baseline="-25000">
                          <a:solidFill>
                            <a:schemeClr val="lt1"/>
                          </a:solidFill>
                        </a:rPr>
                        <a:t>demand</a:t>
                      </a:r>
                      <a:r>
                        <a:rPr lang="de-DE" sz="1200" b="1">
                          <a:solidFill>
                            <a:schemeClr val="lt1"/>
                          </a:solidFill>
                        </a:rPr>
                        <a:t>):</a:t>
                      </a:r>
                      <a:endParaRPr sz="1200" b="1">
                        <a:solidFill>
                          <a:schemeClr val="lt1"/>
                        </a:solidFill>
                      </a:endParaRPr>
                    </a:p>
                  </a:txBody>
                  <a:tcPr marL="91425" marR="91425" marT="91425" marB="91425">
                    <a:solidFill>
                      <a:srgbClr val="CCCCCC"/>
                    </a:solidFill>
                  </a:tcPr>
                </a:tc>
                <a:tc>
                  <a:txBody>
                    <a:bodyPr/>
                    <a:lstStyle/>
                    <a:p>
                      <a:pPr marL="0" lvl="0" indent="0" algn="ctr" rtl="0">
                        <a:lnSpc>
                          <a:spcPct val="100000"/>
                        </a:lnSpc>
                        <a:spcBef>
                          <a:spcPts val="0"/>
                        </a:spcBef>
                        <a:spcAft>
                          <a:spcPts val="0"/>
                        </a:spcAft>
                        <a:buNone/>
                      </a:pPr>
                      <a:r>
                        <a:rPr lang="de-DE" sz="1200"/>
                        <a:t>411.55 W</a:t>
                      </a:r>
                      <a:endParaRPr sz="1200"/>
                    </a:p>
                  </a:txBody>
                  <a:tcPr marL="91425" marR="91425" marT="91425" marB="91425"/>
                </a:tc>
                <a:extLst>
                  <a:ext uri="{0D108BD9-81ED-4DB2-BD59-A6C34878D82A}">
                    <a16:rowId xmlns:a16="http://schemas.microsoft.com/office/drawing/2014/main" val="10013"/>
                  </a:ext>
                </a:extLst>
              </a:tr>
            </a:tbl>
          </a:graphicData>
        </a:graphic>
      </p:graphicFrame>
      <p:graphicFrame>
        <p:nvGraphicFramePr>
          <p:cNvPr id="601" name="Google Shape;601;p108"/>
          <p:cNvGraphicFramePr/>
          <p:nvPr/>
        </p:nvGraphicFramePr>
        <p:xfrm>
          <a:off x="7651175" y="901125"/>
          <a:ext cx="4406225" cy="1645800"/>
        </p:xfrm>
        <a:graphic>
          <a:graphicData uri="http://schemas.openxmlformats.org/drawingml/2006/table">
            <a:tbl>
              <a:tblPr>
                <a:noFill/>
                <a:tableStyleId>{0AF46EA0-E384-4076-84DA-23169CB190FF}</a:tableStyleId>
              </a:tblPr>
              <a:tblGrid>
                <a:gridCol w="2791375">
                  <a:extLst>
                    <a:ext uri="{9D8B030D-6E8A-4147-A177-3AD203B41FA5}">
                      <a16:colId xmlns:a16="http://schemas.microsoft.com/office/drawing/2014/main" val="20000"/>
                    </a:ext>
                  </a:extLst>
                </a:gridCol>
                <a:gridCol w="1614850">
                  <a:extLst>
                    <a:ext uri="{9D8B030D-6E8A-4147-A177-3AD203B41FA5}">
                      <a16:colId xmlns:a16="http://schemas.microsoft.com/office/drawing/2014/main" val="20001"/>
                    </a:ext>
                  </a:extLst>
                </a:gridCol>
              </a:tblGrid>
              <a:tr h="361000">
                <a:tc>
                  <a:txBody>
                    <a:bodyPr/>
                    <a:lstStyle/>
                    <a:p>
                      <a:pPr marL="0" lvl="0" indent="0" algn="l" rtl="0">
                        <a:lnSpc>
                          <a:spcPct val="100000"/>
                        </a:lnSpc>
                        <a:spcBef>
                          <a:spcPts val="0"/>
                        </a:spcBef>
                        <a:spcAft>
                          <a:spcPts val="0"/>
                        </a:spcAft>
                        <a:buNone/>
                      </a:pPr>
                      <a:r>
                        <a:rPr lang="de-DE" sz="1200" b="1">
                          <a:solidFill>
                            <a:schemeClr val="lt1"/>
                          </a:solidFill>
                        </a:rPr>
                        <a:t>Selected Refrigerant:</a:t>
                      </a:r>
                      <a:endParaRPr sz="1200" b="1">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de-DE" sz="1200"/>
                        <a:t>R290 (Propane)</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61000">
                <a:tc>
                  <a:txBody>
                    <a:bodyPr/>
                    <a:lstStyle/>
                    <a:p>
                      <a:pPr marL="0" lvl="0" indent="0" algn="l" rtl="0">
                        <a:lnSpc>
                          <a:spcPct val="100000"/>
                        </a:lnSpc>
                        <a:spcBef>
                          <a:spcPts val="0"/>
                        </a:spcBef>
                        <a:spcAft>
                          <a:spcPts val="0"/>
                        </a:spcAft>
                        <a:buNone/>
                      </a:pPr>
                      <a:r>
                        <a:rPr lang="de-DE" sz="1200" b="1">
                          <a:solidFill>
                            <a:schemeClr val="lt1"/>
                          </a:solidFill>
                        </a:rPr>
                        <a:t>Selected Compressor Power:</a:t>
                      </a:r>
                      <a:endParaRPr sz="1200" b="1">
                        <a:solidFill>
                          <a:schemeClr val="lt1"/>
                        </a:solidFill>
                      </a:endParaRPr>
                    </a:p>
                  </a:txBody>
                  <a:tcPr marL="91425" marR="91425" marT="91425" marB="91425">
                    <a:lnT w="9525" cap="flat" cmpd="sng">
                      <a:solidFill>
                        <a:srgbClr val="9E9E9E"/>
                      </a:solidFill>
                      <a:prstDash val="solid"/>
                      <a:round/>
                      <a:headEnd type="none" w="sm" len="sm"/>
                      <a:tailEnd type="none" w="sm" len="sm"/>
                    </a:lnT>
                    <a:solidFill>
                      <a:srgbClr val="CCCCCC"/>
                    </a:solidFill>
                  </a:tcPr>
                </a:tc>
                <a:tc>
                  <a:txBody>
                    <a:bodyPr/>
                    <a:lstStyle/>
                    <a:p>
                      <a:pPr marL="0" lvl="0" indent="0" algn="ctr" rtl="0">
                        <a:lnSpc>
                          <a:spcPct val="100000"/>
                        </a:lnSpc>
                        <a:spcBef>
                          <a:spcPts val="0"/>
                        </a:spcBef>
                        <a:spcAft>
                          <a:spcPts val="0"/>
                        </a:spcAft>
                        <a:buNone/>
                      </a:pPr>
                      <a:r>
                        <a:rPr lang="de-DE" sz="1200"/>
                        <a:t>200 W</a:t>
                      </a:r>
                      <a:endParaRPr sz="120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361000">
                <a:tc>
                  <a:txBody>
                    <a:bodyPr/>
                    <a:lstStyle/>
                    <a:p>
                      <a:pPr marL="0" lvl="0" indent="0" algn="l" rtl="0">
                        <a:lnSpc>
                          <a:spcPct val="100000"/>
                        </a:lnSpc>
                        <a:spcBef>
                          <a:spcPts val="0"/>
                        </a:spcBef>
                        <a:spcAft>
                          <a:spcPts val="0"/>
                        </a:spcAft>
                        <a:buNone/>
                      </a:pPr>
                      <a:r>
                        <a:rPr lang="de-DE" sz="1200" b="1">
                          <a:solidFill>
                            <a:schemeClr val="lt1"/>
                          </a:solidFill>
                        </a:rPr>
                        <a:t>Average Yearly COP:</a:t>
                      </a:r>
                      <a:endParaRPr sz="1200" b="1">
                        <a:solidFill>
                          <a:schemeClr val="lt1"/>
                        </a:solidFill>
                      </a:endParaRPr>
                    </a:p>
                  </a:txBody>
                  <a:tcPr marL="91425" marR="91425" marT="91425" marB="91425">
                    <a:solidFill>
                      <a:srgbClr val="CCCCCC"/>
                    </a:solidFill>
                  </a:tcPr>
                </a:tc>
                <a:tc>
                  <a:txBody>
                    <a:bodyPr/>
                    <a:lstStyle/>
                    <a:p>
                      <a:pPr marL="0" lvl="0" indent="0" algn="ctr" rtl="0">
                        <a:lnSpc>
                          <a:spcPct val="100000"/>
                        </a:lnSpc>
                        <a:spcBef>
                          <a:spcPts val="0"/>
                        </a:spcBef>
                        <a:spcAft>
                          <a:spcPts val="0"/>
                        </a:spcAft>
                        <a:buNone/>
                      </a:pPr>
                      <a:r>
                        <a:rPr lang="de-DE" sz="1200"/>
                        <a:t>2.06</a:t>
                      </a:r>
                      <a:endParaRPr sz="1200"/>
                    </a:p>
                  </a:txBody>
                  <a:tcPr marL="91425" marR="91425" marT="91425" marB="91425"/>
                </a:tc>
                <a:extLst>
                  <a:ext uri="{0D108BD9-81ED-4DB2-BD59-A6C34878D82A}">
                    <a16:rowId xmlns:a16="http://schemas.microsoft.com/office/drawing/2014/main" val="10002"/>
                  </a:ext>
                </a:extLst>
              </a:tr>
              <a:tr h="361000">
                <a:tc>
                  <a:txBody>
                    <a:bodyPr/>
                    <a:lstStyle/>
                    <a:p>
                      <a:pPr marL="0" lvl="0" indent="0" algn="l" rtl="0">
                        <a:lnSpc>
                          <a:spcPct val="100000"/>
                        </a:lnSpc>
                        <a:spcBef>
                          <a:spcPts val="0"/>
                        </a:spcBef>
                        <a:spcAft>
                          <a:spcPts val="0"/>
                        </a:spcAft>
                        <a:buNone/>
                      </a:pPr>
                      <a:r>
                        <a:rPr lang="de-DE" sz="1200" b="1">
                          <a:solidFill>
                            <a:schemeClr val="lt1"/>
                          </a:solidFill>
                        </a:rPr>
                        <a:t>Average Yearly Efficiency Refrigerator:</a:t>
                      </a:r>
                      <a:endParaRPr sz="1200" b="1">
                        <a:solidFill>
                          <a:schemeClr val="lt1"/>
                        </a:solidFill>
                      </a:endParaRPr>
                    </a:p>
                  </a:txBody>
                  <a:tcPr marL="91425" marR="91425" marT="91425" marB="91425">
                    <a:solidFill>
                      <a:srgbClr val="CCCCCC"/>
                    </a:solidFill>
                  </a:tcPr>
                </a:tc>
                <a:tc>
                  <a:txBody>
                    <a:bodyPr/>
                    <a:lstStyle/>
                    <a:p>
                      <a:pPr marL="0" lvl="0" indent="0" algn="ctr" rtl="0">
                        <a:lnSpc>
                          <a:spcPct val="100000"/>
                        </a:lnSpc>
                        <a:spcBef>
                          <a:spcPts val="0"/>
                        </a:spcBef>
                        <a:spcAft>
                          <a:spcPts val="0"/>
                        </a:spcAft>
                        <a:buNone/>
                      </a:pPr>
                      <a:r>
                        <a:rPr lang="de-DE" sz="1200"/>
                        <a:t>0.5</a:t>
                      </a:r>
                      <a:endParaRPr sz="1200"/>
                    </a:p>
                  </a:txBody>
                  <a:tcPr marL="91425" marR="91425" marT="91425" marB="91425"/>
                </a:tc>
                <a:extLst>
                  <a:ext uri="{0D108BD9-81ED-4DB2-BD59-A6C34878D82A}">
                    <a16:rowId xmlns:a16="http://schemas.microsoft.com/office/drawing/2014/main" val="10003"/>
                  </a:ext>
                </a:extLst>
              </a:tr>
            </a:tbl>
          </a:graphicData>
        </a:graphic>
      </p:graphicFrame>
      <p:sp>
        <p:nvSpPr>
          <p:cNvPr id="602" name="Google Shape;602;p108"/>
          <p:cNvSpPr txBox="1"/>
          <p:nvPr/>
        </p:nvSpPr>
        <p:spPr>
          <a:xfrm>
            <a:off x="11957100" y="6574200"/>
            <a:ext cx="2349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500">
                <a:solidFill>
                  <a:schemeClr val="dk1"/>
                </a:solidFill>
              </a:rPr>
              <a:t>J</a:t>
            </a:r>
            <a:endParaRPr sz="5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pic>
        <p:nvPicPr>
          <p:cNvPr id="608" name="Google Shape;608;p109"/>
          <p:cNvPicPr preferRelativeResize="0"/>
          <p:nvPr/>
        </p:nvPicPr>
        <p:blipFill>
          <a:blip r:embed="rId3">
            <a:alphaModFix/>
          </a:blip>
          <a:stretch>
            <a:fillRect/>
          </a:stretch>
        </p:blipFill>
        <p:spPr>
          <a:xfrm>
            <a:off x="4373700" y="578075"/>
            <a:ext cx="5466598" cy="5466598"/>
          </a:xfrm>
          <a:prstGeom prst="rect">
            <a:avLst/>
          </a:prstGeom>
          <a:noFill/>
          <a:ln>
            <a:noFill/>
          </a:ln>
        </p:spPr>
      </p:pic>
      <p:sp>
        <p:nvSpPr>
          <p:cNvPr id="609" name="Google Shape;609;p109"/>
          <p:cNvSpPr/>
          <p:nvPr/>
        </p:nvSpPr>
        <p:spPr>
          <a:xfrm>
            <a:off x="2364850" y="578075"/>
            <a:ext cx="3535500" cy="1749900"/>
          </a:xfrm>
          <a:prstGeom prst="wedgeEllipseCallout">
            <a:avLst>
              <a:gd name="adj1" fmla="val 42216"/>
              <a:gd name="adj2" fmla="val 68700"/>
            </a:avLst>
          </a:prstGeom>
          <a:solidFill>
            <a:schemeClr val="lt1"/>
          </a:solidFill>
          <a:ln w="9525" cap="flat" cmpd="sng">
            <a:solidFill>
              <a:schemeClr val="dk2"/>
            </a:solidFill>
            <a:prstDash val="solid"/>
            <a:round/>
            <a:headEnd type="none" w="sm" len="sm"/>
            <a:tailEnd type="none" w="sm" len="sm"/>
          </a:ln>
          <a:effectLst>
            <a:outerShdw blurRad="128588" dist="47625" dir="978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de-DE" sz="2400" b="1"/>
              <a:t>Thank you for listening !</a:t>
            </a:r>
            <a:endParaRPr sz="2400" b="1"/>
          </a:p>
        </p:txBody>
      </p:sp>
      <p:sp>
        <p:nvSpPr>
          <p:cNvPr id="610" name="Google Shape;610;p109"/>
          <p:cNvSpPr txBox="1"/>
          <p:nvPr/>
        </p:nvSpPr>
        <p:spPr>
          <a:xfrm>
            <a:off x="7874850" y="4824250"/>
            <a:ext cx="378300" cy="323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200"/>
              </a:spcAft>
              <a:buNone/>
            </a:pPr>
            <a:r>
              <a:rPr lang="de-DE" sz="900">
                <a:solidFill>
                  <a:srgbClr val="434343"/>
                </a:solidFill>
              </a:rPr>
              <a:t>[8] </a:t>
            </a:r>
            <a:endParaRPr sz="1100">
              <a:solidFill>
                <a:srgbClr val="43434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10"/>
          <p:cNvSpPr txBox="1">
            <a:spLocks noGrp="1"/>
          </p:cNvSpPr>
          <p:nvPr>
            <p:ph type="title"/>
          </p:nvPr>
        </p:nvSpPr>
        <p:spPr>
          <a:xfrm>
            <a:off x="2027850" y="252020"/>
            <a:ext cx="8604600" cy="438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3F6B"/>
              </a:buClr>
              <a:buSzPts val="2800"/>
              <a:buFont typeface="Arial"/>
              <a:buNone/>
            </a:pPr>
            <a:r>
              <a:rPr lang="de-DE" sz="2800" b="0" strike="noStrike">
                <a:solidFill>
                  <a:srgbClr val="003F6B"/>
                </a:solidFill>
                <a:latin typeface="Arial"/>
                <a:ea typeface="Arial"/>
                <a:cs typeface="Arial"/>
                <a:sym typeface="Arial"/>
              </a:rPr>
              <a:t>References</a:t>
            </a:r>
            <a:endParaRPr sz="2800" b="0" strike="noStrike">
              <a:solidFill>
                <a:srgbClr val="000000"/>
              </a:solidFill>
              <a:latin typeface="Arial"/>
              <a:ea typeface="Arial"/>
              <a:cs typeface="Arial"/>
              <a:sym typeface="Arial"/>
            </a:endParaRPr>
          </a:p>
        </p:txBody>
      </p:sp>
      <p:sp>
        <p:nvSpPr>
          <p:cNvPr id="617" name="Google Shape;617;p110"/>
          <p:cNvSpPr txBox="1">
            <a:spLocks noGrp="1"/>
          </p:cNvSpPr>
          <p:nvPr>
            <p:ph type="body" idx="1"/>
          </p:nvPr>
        </p:nvSpPr>
        <p:spPr>
          <a:xfrm>
            <a:off x="2027850" y="836550"/>
            <a:ext cx="8223600" cy="51465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dk1"/>
              </a:buClr>
              <a:buSzPts val="1100"/>
              <a:buFont typeface="Arial"/>
              <a:buNone/>
            </a:pPr>
            <a:r>
              <a:rPr lang="de-DE" sz="1200"/>
              <a:t>[1] Ambientedge.com. (2024). Available at: https://www.ambientedge.com/wp-content/uploads/2020/11/kingman-heating-and-air-conditioning-repair-and-service-experts-what-causes-ice-build-up-in-a-commercial-walk-in-freezer.jpg [Accessed 7 Feb. 2024].</a:t>
            </a:r>
            <a:endParaRPr sz="1200"/>
          </a:p>
          <a:p>
            <a:pPr marL="0" lvl="0" indent="0" algn="l" rtl="0">
              <a:lnSpc>
                <a:spcPct val="110000"/>
              </a:lnSpc>
              <a:spcBef>
                <a:spcPts val="1200"/>
              </a:spcBef>
              <a:spcAft>
                <a:spcPts val="0"/>
              </a:spcAft>
              <a:buClr>
                <a:srgbClr val="000000"/>
              </a:buClr>
              <a:buSzPts val="1800"/>
              <a:buFont typeface="Arial"/>
              <a:buNone/>
            </a:pPr>
            <a:r>
              <a:rPr lang="de-DE" sz="1200"/>
              <a:t>[2] unitycoolingsystems.com. (2023). </a:t>
            </a:r>
            <a:r>
              <a:rPr lang="de-DE" sz="1200" i="1"/>
              <a:t>Walk-in Freezer Efficiency: 12x12 Freezer Success Story!</a:t>
            </a:r>
            <a:r>
              <a:rPr lang="de-DE" sz="1200"/>
              <a:t> [online] Available at: https://unitycoolingsystems.com/walk-in-freezer-efficiency-construction/ [Accessed 7 Feb. 2024].</a:t>
            </a:r>
            <a:endParaRPr sz="1200"/>
          </a:p>
          <a:p>
            <a:pPr marL="0" lvl="0" indent="0" algn="l" rtl="0">
              <a:lnSpc>
                <a:spcPct val="110000"/>
              </a:lnSpc>
              <a:spcBef>
                <a:spcPts val="0"/>
              </a:spcBef>
              <a:spcAft>
                <a:spcPts val="0"/>
              </a:spcAft>
              <a:buClr>
                <a:srgbClr val="000000"/>
              </a:buClr>
              <a:buSzPts val="1800"/>
              <a:buFont typeface="Arial"/>
              <a:buNone/>
            </a:pPr>
            <a:endParaRPr sz="1200"/>
          </a:p>
          <a:p>
            <a:pPr marL="0" lvl="0" indent="0" algn="l" rtl="0">
              <a:lnSpc>
                <a:spcPct val="150000"/>
              </a:lnSpc>
              <a:spcBef>
                <a:spcPts val="0"/>
              </a:spcBef>
              <a:spcAft>
                <a:spcPts val="0"/>
              </a:spcAft>
              <a:buClr>
                <a:schemeClr val="dk1"/>
              </a:buClr>
              <a:buSzPts val="1100"/>
              <a:buFont typeface="Arial"/>
              <a:buNone/>
            </a:pPr>
            <a:r>
              <a:rPr lang="de-DE" sz="1200"/>
              <a:t>[3] Drisdelle, T. (2022). </a:t>
            </a:r>
            <a:r>
              <a:rPr lang="de-DE" sz="1200" i="1"/>
              <a:t>What Refrigerant is Used in Commercial Refrigerators?</a:t>
            </a:r>
            <a:r>
              <a:rPr lang="de-DE" sz="1200"/>
              <a:t> [online] HABCO. Available at: </a:t>
            </a:r>
            <a:r>
              <a:rPr lang="de-DE" sz="1200" u="sng">
                <a:solidFill>
                  <a:schemeClr val="hlink"/>
                </a:solidFill>
                <a:hlinkClick r:id="rId3"/>
              </a:rPr>
              <a:t>https://habcomfg.com/what-refrigerant-is-used-in-commercial-refrigerators/</a:t>
            </a:r>
            <a:r>
              <a:rPr lang="de-DE" sz="1200"/>
              <a:t>.</a:t>
            </a:r>
            <a:endParaRPr sz="1200"/>
          </a:p>
          <a:p>
            <a:pPr marL="0" lvl="0" indent="0" algn="l" rtl="0">
              <a:lnSpc>
                <a:spcPct val="150000"/>
              </a:lnSpc>
              <a:spcBef>
                <a:spcPts val="1200"/>
              </a:spcBef>
              <a:spcAft>
                <a:spcPts val="0"/>
              </a:spcAft>
              <a:buClr>
                <a:schemeClr val="dk1"/>
              </a:buClr>
              <a:buSzPts val="1100"/>
              <a:buFont typeface="Arial"/>
              <a:buNone/>
            </a:pPr>
            <a:r>
              <a:rPr lang="de-DE" sz="1200"/>
              <a:t>[4] INTARCON (2019). </a:t>
            </a:r>
            <a:r>
              <a:rPr lang="de-DE" sz="1200" i="1"/>
              <a:t>Substitute natural refrigerants</a:t>
            </a:r>
            <a:r>
              <a:rPr lang="de-DE" sz="1200"/>
              <a:t>. [online] INTARCON. Available at: https://www.intarcon.com/en/substitutive-natural-refrigerants/ [Accessed 7 Feb. </a:t>
            </a:r>
            <a:r>
              <a:rPr lang="de-DE" sz="1300"/>
              <a:t>2</a:t>
            </a:r>
            <a:r>
              <a:rPr lang="de-DE" sz="1200"/>
              <a:t>024].</a:t>
            </a:r>
            <a:endParaRPr sz="1200"/>
          </a:p>
          <a:p>
            <a:pPr marL="0" lvl="0" indent="0" algn="l" rtl="0">
              <a:lnSpc>
                <a:spcPct val="150000"/>
              </a:lnSpc>
              <a:spcBef>
                <a:spcPts val="1200"/>
              </a:spcBef>
              <a:spcAft>
                <a:spcPts val="0"/>
              </a:spcAft>
              <a:buClr>
                <a:schemeClr val="dk1"/>
              </a:buClr>
              <a:buSzPts val="1100"/>
              <a:buFont typeface="Arial"/>
              <a:buNone/>
            </a:pPr>
            <a:r>
              <a:rPr lang="de-DE" sz="1200"/>
              <a:t>[5] AC Service Tech LLC (n.d.). </a:t>
            </a:r>
            <a:r>
              <a:rPr lang="de-DE" sz="1200" i="1"/>
              <a:t>HVACR Refrigeration Cycle Training! Superheat and Subcooling!</a:t>
            </a:r>
            <a:r>
              <a:rPr lang="de-DE" sz="1200"/>
              <a:t> [online] www.youtube.com. Available at: https://www.youtube.com/watch?v=RofUUMl5x84 [Accessed 7 Feb. 2024].</a:t>
            </a:r>
            <a:endParaRPr sz="1200"/>
          </a:p>
          <a:p>
            <a:pPr marL="0" lvl="0" indent="0" algn="l" rtl="0">
              <a:lnSpc>
                <a:spcPct val="150000"/>
              </a:lnSpc>
              <a:spcBef>
                <a:spcPts val="1200"/>
              </a:spcBef>
              <a:spcAft>
                <a:spcPts val="0"/>
              </a:spcAft>
              <a:buClr>
                <a:schemeClr val="dk1"/>
              </a:buClr>
              <a:buSzPts val="1100"/>
              <a:buFont typeface="Arial"/>
              <a:buNone/>
            </a:pPr>
            <a:r>
              <a:rPr lang="de-DE" sz="1200"/>
              <a:t>[6] Witte, F. (n.d.). </a:t>
            </a:r>
            <a:r>
              <a:rPr lang="de-DE" sz="1200" i="1"/>
              <a:t>Exercises — Workshop on Thermodynamic Modeling of Heat Pumps</a:t>
            </a:r>
            <a:r>
              <a:rPr lang="de-DE" sz="1200"/>
              <a:t>. [online] fwitte.github.io. Available at: https://fwitte.github.io/introduction-to-heat-pump-modeling/model/exercise-sm.html [Accessed 7 Feb. 2024].</a:t>
            </a:r>
            <a:endParaRPr sz="1200"/>
          </a:p>
          <a:p>
            <a:pPr marL="0" lvl="0" indent="0" algn="l" rtl="0">
              <a:lnSpc>
                <a:spcPct val="150000"/>
              </a:lnSpc>
              <a:spcBef>
                <a:spcPts val="1200"/>
              </a:spcBef>
              <a:spcAft>
                <a:spcPts val="0"/>
              </a:spcAft>
              <a:buClr>
                <a:schemeClr val="dk1"/>
              </a:buClr>
              <a:buSzPts val="1100"/>
              <a:buFont typeface="Arial"/>
              <a:buNone/>
            </a:pPr>
            <a:r>
              <a:rPr lang="de-DE" sz="1200"/>
              <a:t>[7] Suong, C.O. and Asanakham, A. (n.d.). </a:t>
            </a:r>
            <a:r>
              <a:rPr lang="de-DE" sz="1200" i="1"/>
              <a:t>Evaluation of a single stage heat pump performance by figure of merit (FOM)</a:t>
            </a:r>
            <a:r>
              <a:rPr lang="de-DE" sz="1200"/>
              <a:t>.</a:t>
            </a:r>
            <a:endParaRPr sz="1200"/>
          </a:p>
          <a:p>
            <a:pPr marL="0" lvl="0" indent="0" algn="l" rtl="0">
              <a:lnSpc>
                <a:spcPct val="150000"/>
              </a:lnSpc>
              <a:spcBef>
                <a:spcPts val="1200"/>
              </a:spcBef>
              <a:spcAft>
                <a:spcPts val="0"/>
              </a:spcAft>
              <a:buClr>
                <a:schemeClr val="dk1"/>
              </a:buClr>
              <a:buSzPts val="1100"/>
              <a:buFont typeface="Arial"/>
              <a:buNone/>
            </a:pPr>
            <a:r>
              <a:rPr lang="de-DE" sz="1200"/>
              <a:t>[8] AI Generated image, Image Creator from Designer, Powered by DALL-E 3</a:t>
            </a:r>
            <a:endParaRPr sz="1200"/>
          </a:p>
          <a:p>
            <a:pPr marL="0" lvl="0" indent="0" algn="l" rtl="0">
              <a:lnSpc>
                <a:spcPct val="150000"/>
              </a:lnSpc>
              <a:spcBef>
                <a:spcPts val="1200"/>
              </a:spcBef>
              <a:spcAft>
                <a:spcPts val="0"/>
              </a:spcAft>
              <a:buClr>
                <a:schemeClr val="dk1"/>
              </a:buClr>
              <a:buSzPts val="1100"/>
              <a:buFont typeface="Arial"/>
              <a:buNone/>
            </a:pPr>
            <a:endParaRPr sz="1200"/>
          </a:p>
          <a:p>
            <a:pPr marL="0" lvl="0" indent="0" algn="l" rtl="0">
              <a:lnSpc>
                <a:spcPct val="150000"/>
              </a:lnSpc>
              <a:spcBef>
                <a:spcPts val="1200"/>
              </a:spcBef>
              <a:spcAft>
                <a:spcPts val="0"/>
              </a:spcAft>
              <a:buClr>
                <a:schemeClr val="dk1"/>
              </a:buClr>
              <a:buSzPts val="1100"/>
              <a:buFont typeface="Arial"/>
              <a:buNone/>
            </a:pPr>
            <a:endParaRPr sz="1200"/>
          </a:p>
          <a:p>
            <a:pPr marL="0" lvl="0" indent="0" algn="l" rtl="0">
              <a:lnSpc>
                <a:spcPct val="150000"/>
              </a:lnSpc>
              <a:spcBef>
                <a:spcPts val="1200"/>
              </a:spcBef>
              <a:spcAft>
                <a:spcPts val="0"/>
              </a:spcAft>
              <a:buClr>
                <a:schemeClr val="dk1"/>
              </a:buClr>
              <a:buSzPts val="1100"/>
              <a:buFont typeface="Arial"/>
              <a:buNone/>
            </a:pPr>
            <a:endParaRPr sz="1200"/>
          </a:p>
          <a:p>
            <a:pPr marL="0" lvl="0" indent="0" algn="l" rtl="0">
              <a:lnSpc>
                <a:spcPct val="150000"/>
              </a:lnSpc>
              <a:spcBef>
                <a:spcPts val="1200"/>
              </a:spcBef>
              <a:spcAft>
                <a:spcPts val="0"/>
              </a:spcAft>
              <a:buClr>
                <a:schemeClr val="dk1"/>
              </a:buClr>
              <a:buSzPts val="1100"/>
              <a:buFont typeface="Arial"/>
              <a:buNone/>
            </a:pPr>
            <a:endParaRPr sz="1200"/>
          </a:p>
          <a:p>
            <a:pPr marL="0" lvl="0" indent="0" algn="l" rtl="0">
              <a:lnSpc>
                <a:spcPct val="150000"/>
              </a:lnSpc>
              <a:spcBef>
                <a:spcPts val="1200"/>
              </a:spcBef>
              <a:spcAft>
                <a:spcPts val="0"/>
              </a:spcAft>
              <a:buClr>
                <a:schemeClr val="dk1"/>
              </a:buClr>
              <a:buSzPts val="1100"/>
              <a:buFont typeface="Arial"/>
              <a:buNone/>
            </a:pPr>
            <a:endParaRPr sz="1200"/>
          </a:p>
          <a:p>
            <a:pPr marL="0" lvl="0" indent="0" algn="l" rtl="0">
              <a:lnSpc>
                <a:spcPct val="150000"/>
              </a:lnSpc>
              <a:spcBef>
                <a:spcPts val="1200"/>
              </a:spcBef>
              <a:spcAft>
                <a:spcPts val="0"/>
              </a:spcAft>
              <a:buClr>
                <a:schemeClr val="dk1"/>
              </a:buClr>
              <a:buSzPts val="1100"/>
              <a:buFont typeface="Arial"/>
              <a:buNone/>
            </a:pPr>
            <a:endParaRPr sz="1200"/>
          </a:p>
          <a:p>
            <a:pPr marL="0" lvl="0" indent="0" algn="l" rtl="0">
              <a:lnSpc>
                <a:spcPct val="150000"/>
              </a:lnSpc>
              <a:spcBef>
                <a:spcPts val="1200"/>
              </a:spcBef>
              <a:spcAft>
                <a:spcPts val="1200"/>
              </a:spcAft>
              <a:buClr>
                <a:schemeClr val="dk1"/>
              </a:buClr>
              <a:buSzPts val="1100"/>
              <a:buFont typeface="Arial"/>
              <a:buNone/>
            </a:pP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93"/>
          <p:cNvSpPr txBox="1">
            <a:spLocks noGrp="1"/>
          </p:cNvSpPr>
          <p:nvPr>
            <p:ph type="title" idx="4294967295"/>
          </p:nvPr>
        </p:nvSpPr>
        <p:spPr>
          <a:xfrm>
            <a:off x="2063880" y="495915"/>
            <a:ext cx="8604000" cy="14757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3F6B"/>
              </a:buClr>
              <a:buSzPts val="2800"/>
              <a:buFont typeface="Arial"/>
              <a:buNone/>
            </a:pPr>
            <a:r>
              <a:rPr lang="de-DE" sz="2800" b="0" i="0" u="none" strike="noStrike" cap="none">
                <a:solidFill>
                  <a:srgbClr val="003F6B"/>
                </a:solidFill>
                <a:latin typeface="Arial"/>
                <a:ea typeface="Arial"/>
                <a:cs typeface="Arial"/>
                <a:sym typeface="Arial"/>
              </a:rPr>
              <a:t>Motivation	</a:t>
            </a:r>
            <a:endParaRPr sz="2800" b="0" i="0" u="none" strike="noStrike" cap="none">
              <a:solidFill>
                <a:srgbClr val="000000"/>
              </a:solidFill>
              <a:latin typeface="Arial"/>
              <a:ea typeface="Arial"/>
              <a:cs typeface="Arial"/>
              <a:sym typeface="Arial"/>
            </a:endParaRPr>
          </a:p>
        </p:txBody>
      </p:sp>
      <p:sp>
        <p:nvSpPr>
          <p:cNvPr id="428" name="Google Shape;428;p93"/>
          <p:cNvSpPr txBox="1">
            <a:spLocks noGrp="1"/>
          </p:cNvSpPr>
          <p:nvPr>
            <p:ph type="body" idx="4294967295"/>
          </p:nvPr>
        </p:nvSpPr>
        <p:spPr>
          <a:xfrm>
            <a:off x="2063875" y="1454725"/>
            <a:ext cx="8604000" cy="4734300"/>
          </a:xfrm>
          <a:prstGeom prst="rect">
            <a:avLst/>
          </a:prstGeom>
          <a:noFill/>
          <a:ln>
            <a:noFill/>
          </a:ln>
        </p:spPr>
        <p:txBody>
          <a:bodyPr spcFirstLastPara="1" wrap="square" lIns="0" tIns="0" rIns="0" bIns="0" anchor="t" anchorCtr="0">
            <a:noAutofit/>
          </a:bodyPr>
          <a:lstStyle/>
          <a:p>
            <a:pPr marL="285840" marR="0" lvl="0" indent="-285840" algn="l" rtl="0">
              <a:lnSpc>
                <a:spcPct val="110000"/>
              </a:lnSpc>
              <a:spcBef>
                <a:spcPts val="0"/>
              </a:spcBef>
              <a:spcAft>
                <a:spcPts val="0"/>
              </a:spcAft>
              <a:buClr>
                <a:srgbClr val="000000"/>
              </a:buClr>
              <a:buSzPts val="2000"/>
              <a:buFont typeface="Noto Sans Symbols"/>
              <a:buChar char="▪"/>
            </a:pPr>
            <a:r>
              <a:rPr lang="de-DE" sz="2000" b="0" i="0" u="none" strike="noStrike" cap="none">
                <a:solidFill>
                  <a:srgbClr val="000000"/>
                </a:solidFill>
                <a:latin typeface="Arial"/>
                <a:ea typeface="Arial"/>
                <a:cs typeface="Arial"/>
                <a:sym typeface="Arial"/>
              </a:rPr>
              <a:t>In </a:t>
            </a:r>
            <a:r>
              <a:rPr lang="de-DE" sz="2000" b="1" i="0" u="none" strike="noStrike" cap="none">
                <a:solidFill>
                  <a:srgbClr val="000000"/>
                </a:solidFill>
              </a:rPr>
              <a:t>walk-in-freezer</a:t>
            </a:r>
            <a:r>
              <a:rPr lang="de-DE" sz="2000" b="0" i="0" u="none" strike="noStrike" cap="none">
                <a:solidFill>
                  <a:srgbClr val="000000"/>
                </a:solidFill>
                <a:latin typeface="Arial"/>
                <a:ea typeface="Arial"/>
                <a:cs typeface="Arial"/>
                <a:sym typeface="Arial"/>
              </a:rPr>
              <a:t> systems, comparing different refrigerant´s </a:t>
            </a:r>
            <a:r>
              <a:rPr lang="de-DE" sz="2000" b="1" i="0" u="none" strike="noStrike" cap="none">
                <a:solidFill>
                  <a:srgbClr val="000000"/>
                </a:solidFill>
              </a:rPr>
              <a:t>COP </a:t>
            </a:r>
            <a:r>
              <a:rPr lang="de-DE" sz="2000" b="0" i="0" u="none" strike="noStrike" cap="none">
                <a:solidFill>
                  <a:srgbClr val="000000"/>
                </a:solidFill>
                <a:latin typeface="Arial"/>
                <a:ea typeface="Arial"/>
                <a:cs typeface="Arial"/>
                <a:sym typeface="Arial"/>
              </a:rPr>
              <a:t>is crucial to find more efficient solutions. </a:t>
            </a:r>
            <a:endParaRPr/>
          </a:p>
          <a:p>
            <a:pPr marL="228600" marR="0" lvl="0" indent="0" algn="l" rtl="0">
              <a:lnSpc>
                <a:spcPct val="110000"/>
              </a:lnSpc>
              <a:spcBef>
                <a:spcPts val="0"/>
              </a:spcBef>
              <a:spcAft>
                <a:spcPts val="0"/>
              </a:spcAft>
              <a:buNone/>
            </a:pPr>
            <a:endParaRPr/>
          </a:p>
          <a:p>
            <a:pPr marL="285840" marR="0" lvl="0" indent="-285840" algn="l" rtl="0">
              <a:lnSpc>
                <a:spcPct val="110000"/>
              </a:lnSpc>
              <a:spcBef>
                <a:spcPts val="0"/>
              </a:spcBef>
              <a:spcAft>
                <a:spcPts val="0"/>
              </a:spcAft>
              <a:buClr>
                <a:srgbClr val="000000"/>
              </a:buClr>
              <a:buSzPts val="2000"/>
              <a:buFont typeface="Noto Sans Symbols"/>
              <a:buChar char="▪"/>
            </a:pPr>
            <a:r>
              <a:rPr lang="de-DE" sz="2000" b="0" i="0" u="none" strike="noStrike" cap="none">
                <a:solidFill>
                  <a:srgbClr val="000000"/>
                </a:solidFill>
                <a:latin typeface="Arial"/>
                <a:ea typeface="Arial"/>
                <a:cs typeface="Arial"/>
                <a:sym typeface="Arial"/>
              </a:rPr>
              <a:t>Enhancing the </a:t>
            </a:r>
            <a:r>
              <a:rPr lang="de-DE" sz="2000" b="1" i="0" u="none" strike="noStrike" cap="none">
                <a:solidFill>
                  <a:srgbClr val="000000"/>
                </a:solidFill>
              </a:rPr>
              <a:t>efficiency </a:t>
            </a:r>
            <a:r>
              <a:rPr lang="de-DE" sz="2000" b="0" i="0" u="none" strike="noStrike" cap="none">
                <a:solidFill>
                  <a:srgbClr val="000000"/>
                </a:solidFill>
                <a:latin typeface="Arial"/>
                <a:ea typeface="Arial"/>
                <a:cs typeface="Arial"/>
                <a:sym typeface="Arial"/>
              </a:rPr>
              <a:t>of a commercial walk-in freezer can lead to significant reductions in operating costs.</a:t>
            </a:r>
            <a:r>
              <a:rPr lang="de-DE" sz="2000">
                <a:solidFill>
                  <a:srgbClr val="000000"/>
                </a:solidFill>
              </a:rPr>
              <a:t>[2]</a:t>
            </a:r>
            <a:endParaRPr/>
          </a:p>
          <a:p>
            <a:pPr marL="228600" marR="0" lvl="0" indent="-228600" algn="l" rtl="0">
              <a:lnSpc>
                <a:spcPct val="110000"/>
              </a:lnSpc>
              <a:spcBef>
                <a:spcPts val="100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a:p>
            <a:pPr marL="285840" marR="0" lvl="0" indent="-285840" algn="l" rtl="0">
              <a:lnSpc>
                <a:spcPct val="110000"/>
              </a:lnSpc>
              <a:spcBef>
                <a:spcPts val="1000"/>
              </a:spcBef>
              <a:spcAft>
                <a:spcPts val="0"/>
              </a:spcAft>
              <a:buClr>
                <a:srgbClr val="000000"/>
              </a:buClr>
              <a:buSzPts val="2000"/>
              <a:buFont typeface="Noto Sans Symbols"/>
              <a:buChar char="▪"/>
            </a:pPr>
            <a:r>
              <a:rPr lang="de-DE" sz="2000" b="1" i="0" u="none" strike="noStrike" cap="none">
                <a:solidFill>
                  <a:srgbClr val="000000"/>
                </a:solidFill>
              </a:rPr>
              <a:t>Insulation </a:t>
            </a:r>
            <a:r>
              <a:rPr lang="de-DE" sz="2000" b="0" i="0" u="none" strike="noStrike" cap="none">
                <a:solidFill>
                  <a:srgbClr val="000000"/>
                </a:solidFill>
                <a:latin typeface="Arial"/>
                <a:ea typeface="Arial"/>
                <a:cs typeface="Arial"/>
                <a:sym typeface="Arial"/>
              </a:rPr>
              <a:t>and sealing is one of the most important strategies to minimize the heat transfer</a:t>
            </a:r>
            <a:r>
              <a:rPr lang="de-DE" sz="2000">
                <a:solidFill>
                  <a:srgbClr val="000000"/>
                </a:solidFill>
              </a:rPr>
              <a:t> losses.</a:t>
            </a:r>
            <a:r>
              <a:rPr lang="de-DE" sz="2000" b="0" i="0" u="none" strike="noStrike" cap="none">
                <a:solidFill>
                  <a:srgbClr val="000000"/>
                </a:solidFill>
                <a:latin typeface="Arial"/>
                <a:ea typeface="Arial"/>
                <a:cs typeface="Arial"/>
                <a:sym typeface="Arial"/>
              </a:rPr>
              <a:t> </a:t>
            </a:r>
            <a:endParaRPr/>
          </a:p>
          <a:p>
            <a:pPr marL="228600" marR="0" lvl="0" indent="-228600" algn="l" rtl="0">
              <a:lnSpc>
                <a:spcPct val="110000"/>
              </a:lnSpc>
              <a:spcBef>
                <a:spcPts val="100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a:p>
            <a:pPr marL="285840" marR="0" lvl="0" indent="-285840" algn="l" rtl="0">
              <a:lnSpc>
                <a:spcPct val="110000"/>
              </a:lnSpc>
              <a:spcBef>
                <a:spcPts val="1000"/>
              </a:spcBef>
              <a:spcAft>
                <a:spcPts val="0"/>
              </a:spcAft>
              <a:buClr>
                <a:srgbClr val="000000"/>
              </a:buClr>
              <a:buSzPts val="2000"/>
              <a:buFont typeface="Noto Sans Symbols"/>
              <a:buChar char="▪"/>
            </a:pPr>
            <a:r>
              <a:rPr lang="de-DE" sz="2000" b="0" i="0" u="none" strike="noStrike" cap="none">
                <a:solidFill>
                  <a:srgbClr val="000000"/>
                </a:solidFill>
                <a:latin typeface="Arial"/>
                <a:ea typeface="Arial"/>
                <a:cs typeface="Arial"/>
                <a:sym typeface="Arial"/>
              </a:rPr>
              <a:t>Adjusting </a:t>
            </a:r>
            <a:r>
              <a:rPr lang="de-DE" sz="2000" b="1" i="0" u="none" strike="noStrike" cap="none">
                <a:solidFill>
                  <a:srgbClr val="000000"/>
                </a:solidFill>
              </a:rPr>
              <a:t>temperature </a:t>
            </a:r>
            <a:r>
              <a:rPr lang="de-DE" sz="2000" b="0" i="0" u="none" strike="noStrike" cap="none">
                <a:solidFill>
                  <a:srgbClr val="000000"/>
                </a:solidFill>
                <a:latin typeface="Arial"/>
                <a:ea typeface="Arial"/>
                <a:cs typeface="Arial"/>
                <a:sym typeface="Arial"/>
              </a:rPr>
              <a:t>setpoints based on seasonal changes in ambient temperatures can help optimize energy usage.</a:t>
            </a:r>
            <a:endParaRPr/>
          </a:p>
          <a:p>
            <a:pPr marL="228600" marR="0" lvl="0" indent="-228600" algn="l" rtl="0">
              <a:lnSpc>
                <a:spcPct val="110000"/>
              </a:lnSpc>
              <a:spcBef>
                <a:spcPts val="100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a:p>
            <a:pPr marL="228600" marR="0" lvl="0" indent="-228600" algn="l" rtl="0">
              <a:lnSpc>
                <a:spcPct val="110000"/>
              </a:lnSpc>
              <a:spcBef>
                <a:spcPts val="100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a:p>
            <a:pPr marL="228600" marR="0" lvl="0" indent="-228600" algn="l" rtl="0">
              <a:lnSpc>
                <a:spcPct val="110000"/>
              </a:lnSpc>
              <a:spcBef>
                <a:spcPts val="100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a:p>
            <a:pPr marL="228600" marR="0" lvl="0" indent="-228600" algn="l" rtl="0">
              <a:lnSpc>
                <a:spcPct val="110000"/>
              </a:lnSpc>
              <a:spcBef>
                <a:spcPts val="100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a:p>
            <a:pPr marL="228600" marR="0" lvl="0" indent="-228600" algn="l" rtl="0">
              <a:lnSpc>
                <a:spcPct val="110000"/>
              </a:lnSpc>
              <a:spcBef>
                <a:spcPts val="100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29" name="Google Shape;429;p93"/>
          <p:cNvSpPr txBox="1"/>
          <p:nvPr/>
        </p:nvSpPr>
        <p:spPr>
          <a:xfrm>
            <a:off x="11957100" y="6574200"/>
            <a:ext cx="2349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500">
                <a:solidFill>
                  <a:schemeClr val="dk1"/>
                </a:solidFill>
              </a:rPr>
              <a:t>E</a:t>
            </a:r>
            <a:endParaRPr sz="5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p111"/>
          <p:cNvPicPr preferRelativeResize="0"/>
          <p:nvPr/>
        </p:nvPicPr>
        <p:blipFill>
          <a:blip r:embed="rId3">
            <a:alphaModFix/>
          </a:blip>
          <a:stretch>
            <a:fillRect/>
          </a:stretch>
        </p:blipFill>
        <p:spPr>
          <a:xfrm rot="1142717">
            <a:off x="4430138" y="2417469"/>
            <a:ext cx="679870" cy="679885"/>
          </a:xfrm>
          <a:prstGeom prst="rect">
            <a:avLst/>
          </a:prstGeom>
          <a:noFill/>
          <a:ln>
            <a:noFill/>
          </a:ln>
        </p:spPr>
      </p:pic>
      <p:pic>
        <p:nvPicPr>
          <p:cNvPr id="624" name="Google Shape;624;p111"/>
          <p:cNvPicPr preferRelativeResize="0"/>
          <p:nvPr/>
        </p:nvPicPr>
        <p:blipFill>
          <a:blip r:embed="rId4">
            <a:alphaModFix/>
          </a:blip>
          <a:stretch>
            <a:fillRect/>
          </a:stretch>
        </p:blipFill>
        <p:spPr>
          <a:xfrm>
            <a:off x="1501649" y="110175"/>
            <a:ext cx="10317548" cy="6448474"/>
          </a:xfrm>
          <a:prstGeom prst="rect">
            <a:avLst/>
          </a:prstGeom>
          <a:noFill/>
          <a:ln>
            <a:noFill/>
          </a:ln>
        </p:spPr>
      </p:pic>
      <p:sp>
        <p:nvSpPr>
          <p:cNvPr id="625" name="Google Shape;625;p111"/>
          <p:cNvSpPr txBox="1"/>
          <p:nvPr/>
        </p:nvSpPr>
        <p:spPr>
          <a:xfrm>
            <a:off x="1584425" y="212825"/>
            <a:ext cx="3015300" cy="6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2800">
                <a:solidFill>
                  <a:schemeClr val="dk1"/>
                </a:solidFill>
              </a:rPr>
              <a:t>Backup Slides 〉</a:t>
            </a:r>
            <a:endParaRPr sz="2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94"/>
          <p:cNvSpPr txBox="1">
            <a:spLocks noGrp="1"/>
          </p:cNvSpPr>
          <p:nvPr>
            <p:ph type="title" idx="4294967295"/>
          </p:nvPr>
        </p:nvSpPr>
        <p:spPr>
          <a:xfrm>
            <a:off x="1838075" y="240596"/>
            <a:ext cx="8604000" cy="4989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3F6B"/>
              </a:buClr>
              <a:buSzPts val="2800"/>
              <a:buFont typeface="Arial"/>
              <a:buNone/>
            </a:pPr>
            <a:r>
              <a:rPr lang="de-DE" sz="2800" b="0" i="0" u="none" strike="noStrike" cap="none">
                <a:solidFill>
                  <a:srgbClr val="003F6B"/>
                </a:solidFill>
                <a:latin typeface="Arial"/>
                <a:ea typeface="Arial"/>
                <a:cs typeface="Arial"/>
                <a:sym typeface="Arial"/>
              </a:rPr>
              <a:t>Location</a:t>
            </a:r>
            <a:r>
              <a:rPr lang="de-DE" sz="2800">
                <a:solidFill>
                  <a:srgbClr val="003F6B"/>
                </a:solidFill>
              </a:rPr>
              <a:t> </a:t>
            </a:r>
            <a:r>
              <a:rPr lang="de-DE" sz="2800" b="0" i="0" u="none" strike="noStrike" cap="none">
                <a:solidFill>
                  <a:srgbClr val="003F6B"/>
                </a:solidFill>
                <a:latin typeface="Arial"/>
                <a:ea typeface="Arial"/>
                <a:cs typeface="Arial"/>
                <a:sym typeface="Arial"/>
              </a:rPr>
              <a:t>and Measurements</a:t>
            </a:r>
            <a:endParaRPr sz="2800" b="0" i="0" u="none" strike="noStrike" cap="none">
              <a:solidFill>
                <a:srgbClr val="000000"/>
              </a:solidFill>
              <a:latin typeface="Arial"/>
              <a:ea typeface="Arial"/>
              <a:cs typeface="Arial"/>
              <a:sym typeface="Arial"/>
            </a:endParaRPr>
          </a:p>
        </p:txBody>
      </p:sp>
      <p:sp>
        <p:nvSpPr>
          <p:cNvPr id="435" name="Google Shape;435;p94"/>
          <p:cNvSpPr txBox="1">
            <a:spLocks noGrp="1"/>
          </p:cNvSpPr>
          <p:nvPr>
            <p:ph type="body" idx="4294967295"/>
          </p:nvPr>
        </p:nvSpPr>
        <p:spPr>
          <a:xfrm>
            <a:off x="1584525" y="836127"/>
            <a:ext cx="8775300" cy="55695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000"/>
              </a:spcBef>
              <a:spcAft>
                <a:spcPts val="0"/>
              </a:spcAft>
              <a:buClr>
                <a:schemeClr val="accent1"/>
              </a:buClr>
              <a:buSzPts val="1800"/>
              <a:buChar char="●"/>
            </a:pPr>
            <a:r>
              <a:rPr lang="de-DE" sz="1800" i="1" u="sng" dirty="0">
                <a:solidFill>
                  <a:schemeClr val="accent1"/>
                </a:solidFill>
              </a:rPr>
              <a:t>Location:</a:t>
            </a:r>
            <a:br>
              <a:rPr lang="de-DE" sz="1800" i="1" u="sng" dirty="0">
                <a:solidFill>
                  <a:schemeClr val="accent1"/>
                </a:solidFill>
              </a:rPr>
            </a:br>
            <a:r>
              <a:rPr lang="de-DE" sz="1800" dirty="0"/>
              <a:t>Kuzey Kebap Haus, </a:t>
            </a:r>
            <a:endParaRPr sz="1800" dirty="0"/>
          </a:p>
          <a:p>
            <a:pPr lvl="0" indent="0">
              <a:lnSpc>
                <a:spcPct val="100000"/>
              </a:lnSpc>
              <a:spcBef>
                <a:spcPts val="0"/>
              </a:spcBef>
              <a:buNone/>
            </a:pPr>
            <a:r>
              <a:rPr lang="de-DE" sz="1800" dirty="0"/>
              <a:t>Hamburg, Germany</a:t>
            </a:r>
            <a:endParaRPr sz="1800" i="1" u="sng" dirty="0">
              <a:solidFill>
                <a:schemeClr val="accent1"/>
              </a:solidFill>
            </a:endParaRPr>
          </a:p>
          <a:p>
            <a:pPr marL="457200" marR="0" lvl="0" indent="-342900" algn="l" rtl="0">
              <a:lnSpc>
                <a:spcPct val="100000"/>
              </a:lnSpc>
              <a:spcBef>
                <a:spcPts val="1000"/>
              </a:spcBef>
              <a:spcAft>
                <a:spcPts val="0"/>
              </a:spcAft>
              <a:buClr>
                <a:schemeClr val="accent1"/>
              </a:buClr>
              <a:buSzPts val="1800"/>
              <a:buFont typeface="Arial"/>
              <a:buChar char="●"/>
            </a:pPr>
            <a:r>
              <a:rPr lang="de-DE" sz="1800" b="0" i="1" u="sng" strike="noStrike" cap="none" dirty="0">
                <a:solidFill>
                  <a:schemeClr val="accent1"/>
                </a:solidFill>
                <a:latin typeface="Arial"/>
                <a:ea typeface="Arial"/>
                <a:cs typeface="Arial"/>
                <a:sym typeface="Arial"/>
              </a:rPr>
              <a:t>Dimension of the cold room</a:t>
            </a:r>
            <a:br>
              <a:rPr lang="de-DE" sz="1800" i="1" u="sng" dirty="0">
                <a:solidFill>
                  <a:schemeClr val="accent1"/>
                </a:solidFill>
              </a:rPr>
            </a:br>
            <a:r>
              <a:rPr lang="de-DE" sz="1800" b="0" i="0" u="none" strike="noStrike" cap="none" dirty="0">
                <a:solidFill>
                  <a:srgbClr val="000000"/>
                </a:solidFill>
                <a:latin typeface="Arial"/>
                <a:ea typeface="Arial"/>
                <a:cs typeface="Arial"/>
                <a:sym typeface="Arial"/>
              </a:rPr>
              <a:t>4✕3</a:t>
            </a:r>
            <a:r>
              <a:rPr lang="de-DE" sz="1800" dirty="0"/>
              <a:t>✕</a:t>
            </a:r>
            <a:r>
              <a:rPr lang="de-DE" sz="1800" b="0" i="0" u="none" strike="noStrike" cap="none" dirty="0">
                <a:solidFill>
                  <a:srgbClr val="000000"/>
                </a:solidFill>
                <a:latin typeface="Arial"/>
                <a:ea typeface="Arial"/>
                <a:cs typeface="Arial"/>
                <a:sym typeface="Arial"/>
              </a:rPr>
              <a:t>2 [m]</a:t>
            </a:r>
            <a:endParaRPr sz="1800" b="0" i="0" u="none" strike="noStrike" cap="none" dirty="0">
              <a:solidFill>
                <a:srgbClr val="000000"/>
              </a:solidFill>
              <a:latin typeface="Arial"/>
              <a:ea typeface="Arial"/>
              <a:cs typeface="Arial"/>
              <a:sym typeface="Arial"/>
            </a:endParaRPr>
          </a:p>
          <a:p>
            <a:pPr marL="457200" marR="0" lvl="0" indent="-342900" algn="l" rtl="0">
              <a:lnSpc>
                <a:spcPct val="100000"/>
              </a:lnSpc>
              <a:spcBef>
                <a:spcPts val="1000"/>
              </a:spcBef>
              <a:spcAft>
                <a:spcPts val="0"/>
              </a:spcAft>
              <a:buClr>
                <a:schemeClr val="accent1"/>
              </a:buClr>
              <a:buSzPts val="1800"/>
              <a:buFont typeface="Arial"/>
              <a:buChar char="●"/>
            </a:pPr>
            <a:r>
              <a:rPr lang="de-DE" sz="1800" i="1" u="sng" dirty="0">
                <a:solidFill>
                  <a:schemeClr val="accent1"/>
                </a:solidFill>
              </a:rPr>
              <a:t>Insulator </a:t>
            </a:r>
            <a:r>
              <a:rPr lang="de-DE" sz="1800" b="0" i="1" u="sng" strike="noStrike" cap="none" dirty="0">
                <a:solidFill>
                  <a:schemeClr val="accent1"/>
                </a:solidFill>
                <a:latin typeface="Arial"/>
                <a:ea typeface="Arial"/>
                <a:cs typeface="Arial"/>
                <a:sym typeface="Arial"/>
              </a:rPr>
              <a:t>area of the room </a:t>
            </a:r>
            <a:br>
              <a:rPr lang="de-DE" sz="1800" i="1" u="sng" dirty="0">
                <a:solidFill>
                  <a:schemeClr val="accent1"/>
                </a:solidFill>
              </a:rPr>
            </a:br>
            <a:r>
              <a:rPr lang="de-DE" sz="1800" dirty="0">
                <a:solidFill>
                  <a:srgbClr val="000000"/>
                </a:solidFill>
              </a:rPr>
              <a:t>52</a:t>
            </a:r>
            <a:r>
              <a:rPr lang="de-DE" sz="1800" b="0" i="0" u="none" strike="noStrike" cap="none" dirty="0">
                <a:solidFill>
                  <a:srgbClr val="000000"/>
                </a:solidFill>
                <a:latin typeface="Arial"/>
                <a:ea typeface="Arial"/>
                <a:cs typeface="Arial"/>
                <a:sym typeface="Arial"/>
              </a:rPr>
              <a:t> m</a:t>
            </a:r>
            <a:r>
              <a:rPr lang="de-DE" sz="1800" b="0" i="0" u="none" strike="noStrike" cap="none" baseline="30000" dirty="0">
                <a:solidFill>
                  <a:srgbClr val="000000"/>
                </a:solidFill>
                <a:latin typeface="Arial"/>
                <a:ea typeface="Arial"/>
                <a:cs typeface="Arial"/>
                <a:sym typeface="Arial"/>
              </a:rPr>
              <a:t>2</a:t>
            </a:r>
            <a:endParaRPr sz="1800" baseline="30000" dirty="0">
              <a:solidFill>
                <a:srgbClr val="000000"/>
              </a:solidFill>
            </a:endParaRPr>
          </a:p>
          <a:p>
            <a:pPr marL="457200" marR="0" lvl="0" indent="-342900" algn="l" rtl="0">
              <a:lnSpc>
                <a:spcPct val="100000"/>
              </a:lnSpc>
              <a:spcBef>
                <a:spcPts val="1000"/>
              </a:spcBef>
              <a:spcAft>
                <a:spcPts val="0"/>
              </a:spcAft>
              <a:buClr>
                <a:schemeClr val="accent1"/>
              </a:buClr>
              <a:buSzPts val="1800"/>
              <a:buChar char="●"/>
            </a:pPr>
            <a:r>
              <a:rPr lang="de-DE" sz="1800" i="1" u="sng" dirty="0">
                <a:solidFill>
                  <a:schemeClr val="accent1"/>
                </a:solidFill>
              </a:rPr>
              <a:t>Desired temperature </a:t>
            </a:r>
            <a:br>
              <a:rPr lang="de-DE" sz="1800" i="1" u="sng" dirty="0">
                <a:solidFill>
                  <a:schemeClr val="accent1"/>
                </a:solidFill>
              </a:rPr>
            </a:br>
            <a:r>
              <a:rPr lang="de-DE" sz="1800" i="1" u="sng" dirty="0">
                <a:solidFill>
                  <a:schemeClr val="accent1"/>
                </a:solidFill>
              </a:rPr>
              <a:t>inside the room</a:t>
            </a:r>
            <a:br>
              <a:rPr lang="de-DE" sz="1800" i="1" u="sng" dirty="0">
                <a:solidFill>
                  <a:schemeClr val="accent1"/>
                </a:solidFill>
              </a:rPr>
            </a:br>
            <a:r>
              <a:rPr lang="de-DE" sz="1800" dirty="0"/>
              <a:t>-18 ℃</a:t>
            </a:r>
            <a:endParaRPr sz="1800" dirty="0"/>
          </a:p>
          <a:p>
            <a:pPr marL="457200" lvl="0" indent="-342900" algn="l" rtl="0">
              <a:lnSpc>
                <a:spcPct val="100000"/>
              </a:lnSpc>
              <a:spcBef>
                <a:spcPts val="1000"/>
              </a:spcBef>
              <a:spcAft>
                <a:spcPts val="0"/>
              </a:spcAft>
              <a:buClr>
                <a:schemeClr val="accent1"/>
              </a:buClr>
              <a:buSzPts val="1800"/>
              <a:buChar char="●"/>
            </a:pPr>
            <a:r>
              <a:rPr lang="de-DE" sz="1800" i="1" u="sng" dirty="0">
                <a:solidFill>
                  <a:schemeClr val="accent1"/>
                </a:solidFill>
              </a:rPr>
              <a:t>Heat Pump used</a:t>
            </a:r>
            <a:br>
              <a:rPr lang="de-DE" sz="1800" i="1" u="sng" dirty="0">
                <a:solidFill>
                  <a:schemeClr val="accent1"/>
                </a:solidFill>
              </a:rPr>
            </a:br>
            <a:r>
              <a:rPr lang="de-DE" sz="1800" dirty="0"/>
              <a:t>JAE-200P </a:t>
            </a:r>
            <a:r>
              <a:rPr lang="de-DE" sz="1800" i="1" dirty="0"/>
              <a:t>(fictional)</a:t>
            </a:r>
            <a:endParaRPr sz="1800" i="1" dirty="0"/>
          </a:p>
          <a:p>
            <a:pPr marL="457200" lvl="0" indent="-342900" algn="l" rtl="0">
              <a:lnSpc>
                <a:spcPct val="100000"/>
              </a:lnSpc>
              <a:spcBef>
                <a:spcPts val="1000"/>
              </a:spcBef>
              <a:spcAft>
                <a:spcPts val="0"/>
              </a:spcAft>
              <a:buClr>
                <a:schemeClr val="accent1"/>
              </a:buClr>
              <a:buSzPts val="1800"/>
              <a:buChar char="●"/>
            </a:pPr>
            <a:r>
              <a:rPr lang="de-DE" sz="1800" i="1" u="sng" dirty="0">
                <a:solidFill>
                  <a:schemeClr val="accent1"/>
                </a:solidFill>
              </a:rPr>
              <a:t>Compressor Efficiency</a:t>
            </a:r>
            <a:br>
              <a:rPr lang="de-DE" sz="1800" i="1" u="sng" dirty="0">
                <a:solidFill>
                  <a:schemeClr val="accent1"/>
                </a:solidFill>
              </a:rPr>
            </a:br>
            <a:r>
              <a:rPr lang="de-DE" sz="1800" dirty="0"/>
              <a:t>80%</a:t>
            </a:r>
            <a:endParaRPr sz="1900" i="1" u="sng" dirty="0">
              <a:solidFill>
                <a:schemeClr val="accent1"/>
              </a:solidFill>
            </a:endParaRPr>
          </a:p>
        </p:txBody>
      </p:sp>
      <p:pic>
        <p:nvPicPr>
          <p:cNvPr id="436" name="Google Shape;436;p94"/>
          <p:cNvPicPr preferRelativeResize="0"/>
          <p:nvPr/>
        </p:nvPicPr>
        <p:blipFill>
          <a:blip r:embed="rId3">
            <a:alphaModFix/>
          </a:blip>
          <a:stretch>
            <a:fillRect/>
          </a:stretch>
        </p:blipFill>
        <p:spPr>
          <a:xfrm rot="-985929">
            <a:off x="5702288" y="1612959"/>
            <a:ext cx="875576" cy="875557"/>
          </a:xfrm>
          <a:prstGeom prst="rect">
            <a:avLst/>
          </a:prstGeom>
          <a:noFill/>
          <a:ln>
            <a:noFill/>
          </a:ln>
        </p:spPr>
      </p:pic>
      <p:pic>
        <p:nvPicPr>
          <p:cNvPr id="437" name="Google Shape;437;p94"/>
          <p:cNvPicPr preferRelativeResize="0"/>
          <p:nvPr/>
        </p:nvPicPr>
        <p:blipFill>
          <a:blip r:embed="rId4">
            <a:alphaModFix/>
          </a:blip>
          <a:stretch>
            <a:fillRect/>
          </a:stretch>
        </p:blipFill>
        <p:spPr>
          <a:xfrm>
            <a:off x="4427450" y="1001225"/>
            <a:ext cx="7562201" cy="5144675"/>
          </a:xfrm>
          <a:prstGeom prst="rect">
            <a:avLst/>
          </a:prstGeom>
          <a:noFill/>
          <a:ln>
            <a:noFill/>
          </a:ln>
        </p:spPr>
      </p:pic>
      <p:sp>
        <p:nvSpPr>
          <p:cNvPr id="438" name="Google Shape;438;p94"/>
          <p:cNvSpPr txBox="1"/>
          <p:nvPr/>
        </p:nvSpPr>
        <p:spPr>
          <a:xfrm>
            <a:off x="11957100" y="6574200"/>
            <a:ext cx="2349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500">
                <a:solidFill>
                  <a:schemeClr val="dk1"/>
                </a:solidFill>
              </a:rPr>
              <a:t>E</a:t>
            </a:r>
            <a:endParaRPr sz="5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95"/>
          <p:cNvSpPr txBox="1">
            <a:spLocks noGrp="1"/>
          </p:cNvSpPr>
          <p:nvPr>
            <p:ph type="title" idx="4294967295"/>
          </p:nvPr>
        </p:nvSpPr>
        <p:spPr>
          <a:xfrm>
            <a:off x="1905005" y="380740"/>
            <a:ext cx="5832000" cy="4380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3F6B"/>
              </a:buClr>
              <a:buSzPts val="2800"/>
              <a:buFont typeface="Arial"/>
              <a:buNone/>
            </a:pPr>
            <a:r>
              <a:rPr lang="de-DE" sz="2800">
                <a:solidFill>
                  <a:srgbClr val="003F6B"/>
                </a:solidFill>
              </a:rPr>
              <a:t>Walk-In Cooler Refrigeration Cycle</a:t>
            </a:r>
            <a:endParaRPr sz="2800" b="0" i="0" u="none" strike="noStrike" cap="none">
              <a:solidFill>
                <a:srgbClr val="000000"/>
              </a:solidFill>
              <a:latin typeface="Arial"/>
              <a:ea typeface="Arial"/>
              <a:cs typeface="Arial"/>
              <a:sym typeface="Arial"/>
            </a:endParaRPr>
          </a:p>
        </p:txBody>
      </p:sp>
      <p:pic>
        <p:nvPicPr>
          <p:cNvPr id="444" name="Google Shape;444;p95"/>
          <p:cNvPicPr preferRelativeResize="0"/>
          <p:nvPr/>
        </p:nvPicPr>
        <p:blipFill rotWithShape="1">
          <a:blip r:embed="rId3">
            <a:alphaModFix/>
          </a:blip>
          <a:srcRect l="1148" t="9922" r="6250" b="3422"/>
          <a:stretch/>
        </p:blipFill>
        <p:spPr>
          <a:xfrm>
            <a:off x="2240723" y="1071175"/>
            <a:ext cx="8944151" cy="4905650"/>
          </a:xfrm>
          <a:prstGeom prst="rect">
            <a:avLst/>
          </a:prstGeom>
          <a:noFill/>
          <a:ln>
            <a:noFill/>
          </a:ln>
        </p:spPr>
      </p:pic>
      <p:sp>
        <p:nvSpPr>
          <p:cNvPr id="445" name="Google Shape;445;p95"/>
          <p:cNvSpPr txBox="1"/>
          <p:nvPr/>
        </p:nvSpPr>
        <p:spPr>
          <a:xfrm>
            <a:off x="10377675" y="1249550"/>
            <a:ext cx="41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a:solidFill>
                  <a:schemeClr val="dk1"/>
                </a:solidFill>
              </a:rPr>
              <a:t>[5]</a:t>
            </a:r>
            <a:endParaRPr>
              <a:solidFill>
                <a:schemeClr val="dk1"/>
              </a:solidFill>
            </a:endParaRPr>
          </a:p>
        </p:txBody>
      </p:sp>
      <p:pic>
        <p:nvPicPr>
          <p:cNvPr id="446" name="Google Shape;446;p95"/>
          <p:cNvPicPr preferRelativeResize="0"/>
          <p:nvPr/>
        </p:nvPicPr>
        <p:blipFill>
          <a:blip r:embed="rId4">
            <a:alphaModFix/>
          </a:blip>
          <a:stretch>
            <a:fillRect/>
          </a:stretch>
        </p:blipFill>
        <p:spPr>
          <a:xfrm>
            <a:off x="8155849" y="3595299"/>
            <a:ext cx="3800100" cy="2797999"/>
          </a:xfrm>
          <a:prstGeom prst="rect">
            <a:avLst/>
          </a:prstGeom>
          <a:noFill/>
          <a:ln w="19050" cap="flat" cmpd="sng">
            <a:solidFill>
              <a:schemeClr val="dk1"/>
            </a:solidFill>
            <a:prstDash val="solid"/>
            <a:round/>
            <a:headEnd type="none" w="sm" len="sm"/>
            <a:tailEnd type="none" w="sm" len="sm"/>
          </a:ln>
        </p:spPr>
      </p:pic>
      <p:sp>
        <p:nvSpPr>
          <p:cNvPr id="447" name="Google Shape;447;p95"/>
          <p:cNvSpPr/>
          <p:nvPr/>
        </p:nvSpPr>
        <p:spPr>
          <a:xfrm>
            <a:off x="8550925" y="2629650"/>
            <a:ext cx="417000" cy="302700"/>
          </a:xfrm>
          <a:prstGeom prst="ellipse">
            <a:avLst/>
          </a:prstGeom>
          <a:solidFill>
            <a:srgbClr val="FFCB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b="1"/>
              <a:t>1</a:t>
            </a:r>
            <a:endParaRPr b="1"/>
          </a:p>
        </p:txBody>
      </p:sp>
      <p:sp>
        <p:nvSpPr>
          <p:cNvPr id="448" name="Google Shape;448;p95"/>
          <p:cNvSpPr/>
          <p:nvPr/>
        </p:nvSpPr>
        <p:spPr>
          <a:xfrm>
            <a:off x="3564175" y="3450563"/>
            <a:ext cx="417000" cy="302700"/>
          </a:xfrm>
          <a:prstGeom prst="ellipse">
            <a:avLst/>
          </a:prstGeom>
          <a:solidFill>
            <a:srgbClr val="FFCB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b="1"/>
              <a:t>3</a:t>
            </a:r>
            <a:endParaRPr b="1"/>
          </a:p>
        </p:txBody>
      </p:sp>
      <p:sp>
        <p:nvSpPr>
          <p:cNvPr id="449" name="Google Shape;449;p95"/>
          <p:cNvSpPr/>
          <p:nvPr/>
        </p:nvSpPr>
        <p:spPr>
          <a:xfrm>
            <a:off x="6448725" y="3940550"/>
            <a:ext cx="417000" cy="302700"/>
          </a:xfrm>
          <a:prstGeom prst="ellipse">
            <a:avLst/>
          </a:prstGeom>
          <a:solidFill>
            <a:srgbClr val="FFCB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b="1"/>
              <a:t>4</a:t>
            </a:r>
            <a:endParaRPr b="1"/>
          </a:p>
        </p:txBody>
      </p:sp>
      <p:sp>
        <p:nvSpPr>
          <p:cNvPr id="450" name="Google Shape;450;p95"/>
          <p:cNvSpPr txBox="1"/>
          <p:nvPr/>
        </p:nvSpPr>
        <p:spPr>
          <a:xfrm>
            <a:off x="11609625" y="3540350"/>
            <a:ext cx="49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a:solidFill>
                  <a:schemeClr val="dk1"/>
                </a:solidFill>
              </a:rPr>
              <a:t>[6]</a:t>
            </a:r>
            <a:endParaRPr>
              <a:solidFill>
                <a:schemeClr val="dk1"/>
              </a:solidFill>
            </a:endParaRPr>
          </a:p>
        </p:txBody>
      </p:sp>
      <p:sp>
        <p:nvSpPr>
          <p:cNvPr id="451" name="Google Shape;451;p95"/>
          <p:cNvSpPr/>
          <p:nvPr/>
        </p:nvSpPr>
        <p:spPr>
          <a:xfrm>
            <a:off x="5800275" y="2326950"/>
            <a:ext cx="417000" cy="302700"/>
          </a:xfrm>
          <a:prstGeom prst="ellipse">
            <a:avLst/>
          </a:prstGeom>
          <a:solidFill>
            <a:srgbClr val="FFCB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b="1"/>
              <a:t>2</a:t>
            </a:r>
            <a:endParaRPr b="1"/>
          </a:p>
        </p:txBody>
      </p:sp>
      <p:sp>
        <p:nvSpPr>
          <p:cNvPr id="452" name="Google Shape;452;p95"/>
          <p:cNvSpPr/>
          <p:nvPr/>
        </p:nvSpPr>
        <p:spPr>
          <a:xfrm>
            <a:off x="10424125" y="4243250"/>
            <a:ext cx="417000" cy="302700"/>
          </a:xfrm>
          <a:prstGeom prst="ellipse">
            <a:avLst/>
          </a:prstGeom>
          <a:solidFill>
            <a:srgbClr val="FFCB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b="1"/>
              <a:t>2</a:t>
            </a:r>
            <a:endParaRPr b="1"/>
          </a:p>
        </p:txBody>
      </p:sp>
      <p:sp>
        <p:nvSpPr>
          <p:cNvPr id="453" name="Google Shape;453;p95"/>
          <p:cNvSpPr/>
          <p:nvPr/>
        </p:nvSpPr>
        <p:spPr>
          <a:xfrm>
            <a:off x="10377675" y="5352100"/>
            <a:ext cx="417000" cy="302700"/>
          </a:xfrm>
          <a:prstGeom prst="ellipse">
            <a:avLst/>
          </a:prstGeom>
          <a:solidFill>
            <a:srgbClr val="FFCB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b="1"/>
              <a:t>1</a:t>
            </a:r>
            <a:endParaRPr b="1"/>
          </a:p>
        </p:txBody>
      </p:sp>
      <p:sp>
        <p:nvSpPr>
          <p:cNvPr id="454" name="Google Shape;454;p95"/>
          <p:cNvSpPr/>
          <p:nvPr/>
        </p:nvSpPr>
        <p:spPr>
          <a:xfrm>
            <a:off x="9303150" y="4243238"/>
            <a:ext cx="417000" cy="302700"/>
          </a:xfrm>
          <a:prstGeom prst="ellipse">
            <a:avLst/>
          </a:prstGeom>
          <a:solidFill>
            <a:srgbClr val="FFCB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b="1"/>
              <a:t>3</a:t>
            </a:r>
            <a:endParaRPr b="1"/>
          </a:p>
        </p:txBody>
      </p:sp>
      <p:sp>
        <p:nvSpPr>
          <p:cNvPr id="455" name="Google Shape;455;p95"/>
          <p:cNvSpPr/>
          <p:nvPr/>
        </p:nvSpPr>
        <p:spPr>
          <a:xfrm>
            <a:off x="9303150" y="5352100"/>
            <a:ext cx="417000" cy="302700"/>
          </a:xfrm>
          <a:prstGeom prst="ellipse">
            <a:avLst/>
          </a:prstGeom>
          <a:solidFill>
            <a:srgbClr val="FFCB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b="1"/>
              <a:t>4</a:t>
            </a:r>
            <a:endParaRPr b="1"/>
          </a:p>
        </p:txBody>
      </p:sp>
      <p:sp>
        <p:nvSpPr>
          <p:cNvPr id="456" name="Google Shape;456;p95"/>
          <p:cNvSpPr txBox="1"/>
          <p:nvPr/>
        </p:nvSpPr>
        <p:spPr>
          <a:xfrm>
            <a:off x="11957100" y="6574200"/>
            <a:ext cx="2349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500">
                <a:solidFill>
                  <a:schemeClr val="dk1"/>
                </a:solidFill>
              </a:rPr>
              <a:t>E</a:t>
            </a:r>
            <a:endParaRPr sz="5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96"/>
          <p:cNvSpPr txBox="1"/>
          <p:nvPr/>
        </p:nvSpPr>
        <p:spPr>
          <a:xfrm>
            <a:off x="2078305" y="426010"/>
            <a:ext cx="8604600" cy="4380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3F6B"/>
              </a:buClr>
              <a:buSzPts val="2800"/>
              <a:buFont typeface="Arial"/>
              <a:buNone/>
            </a:pPr>
            <a:r>
              <a:rPr lang="de-DE" sz="2800">
                <a:solidFill>
                  <a:srgbClr val="003F6B"/>
                </a:solidFill>
              </a:rPr>
              <a:t>Cooling </a:t>
            </a:r>
            <a:r>
              <a:rPr lang="de-DE" sz="2800" b="0" strike="noStrike">
                <a:solidFill>
                  <a:srgbClr val="003F6B"/>
                </a:solidFill>
                <a:latin typeface="Arial"/>
                <a:ea typeface="Arial"/>
                <a:cs typeface="Arial"/>
                <a:sym typeface="Arial"/>
              </a:rPr>
              <a:t>Demand Calculation</a:t>
            </a:r>
            <a:endParaRPr sz="2800" b="0" strike="noStrike">
              <a:solidFill>
                <a:srgbClr val="000000"/>
              </a:solidFill>
              <a:latin typeface="Arial"/>
              <a:ea typeface="Arial"/>
              <a:cs typeface="Arial"/>
              <a:sym typeface="Arial"/>
            </a:endParaRPr>
          </a:p>
        </p:txBody>
      </p:sp>
      <p:sp>
        <p:nvSpPr>
          <p:cNvPr id="462" name="Google Shape;462;p96"/>
          <p:cNvSpPr txBox="1"/>
          <p:nvPr/>
        </p:nvSpPr>
        <p:spPr>
          <a:xfrm>
            <a:off x="1905475" y="3757775"/>
            <a:ext cx="8281200" cy="19944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1"/>
              </a:buClr>
              <a:buSzPts val="2000"/>
              <a:buChar char="●"/>
            </a:pPr>
            <a:r>
              <a:rPr lang="de-DE" sz="2000" b="1">
                <a:solidFill>
                  <a:schemeClr val="dk1"/>
                </a:solidFill>
              </a:rPr>
              <a:t>k</a:t>
            </a:r>
            <a:r>
              <a:rPr lang="de-DE" sz="2000">
                <a:solidFill>
                  <a:schemeClr val="dk1"/>
                </a:solidFill>
              </a:rPr>
              <a:t> = thermal conductivity coefficient</a:t>
            </a:r>
            <a:endParaRPr sz="2000">
              <a:solidFill>
                <a:schemeClr val="dk1"/>
              </a:solidFill>
            </a:endParaRPr>
          </a:p>
          <a:p>
            <a:pPr marL="457200" marR="0" lvl="0" indent="-355600" algn="l" rtl="0">
              <a:lnSpc>
                <a:spcPct val="115000"/>
              </a:lnSpc>
              <a:spcBef>
                <a:spcPts val="0"/>
              </a:spcBef>
              <a:spcAft>
                <a:spcPts val="0"/>
              </a:spcAft>
              <a:buClr>
                <a:schemeClr val="dk1"/>
              </a:buClr>
              <a:buSzPts val="2000"/>
              <a:buChar char="●"/>
            </a:pPr>
            <a:r>
              <a:rPr lang="de-DE" sz="2000" b="1">
                <a:solidFill>
                  <a:schemeClr val="dk1"/>
                </a:solidFill>
              </a:rPr>
              <a:t>L</a:t>
            </a:r>
            <a:r>
              <a:rPr lang="de-DE" sz="2000">
                <a:solidFill>
                  <a:schemeClr val="dk1"/>
                </a:solidFill>
              </a:rPr>
              <a:t> = thickness of the material</a:t>
            </a:r>
            <a:endParaRPr sz="2000">
              <a:solidFill>
                <a:schemeClr val="dk1"/>
              </a:solidFill>
            </a:endParaRPr>
          </a:p>
          <a:p>
            <a:pPr marL="457200" marR="0" lvl="0" indent="-355600" algn="l" rtl="0">
              <a:lnSpc>
                <a:spcPct val="115000"/>
              </a:lnSpc>
              <a:spcBef>
                <a:spcPts val="0"/>
              </a:spcBef>
              <a:spcAft>
                <a:spcPts val="0"/>
              </a:spcAft>
              <a:buClr>
                <a:schemeClr val="dk1"/>
              </a:buClr>
              <a:buSzPts val="2000"/>
              <a:buChar char="●"/>
            </a:pPr>
            <a:r>
              <a:rPr lang="de-DE" sz="2000" b="1">
                <a:solidFill>
                  <a:schemeClr val="dk1"/>
                </a:solidFill>
              </a:rPr>
              <a:t>A</a:t>
            </a:r>
            <a:r>
              <a:rPr lang="de-DE" sz="2000">
                <a:solidFill>
                  <a:schemeClr val="dk1"/>
                </a:solidFill>
              </a:rPr>
              <a:t> = insulator area (all the surfaces: walls, ceiling and floor)</a:t>
            </a:r>
            <a:endParaRPr sz="2000">
              <a:solidFill>
                <a:schemeClr val="dk1"/>
              </a:solidFill>
            </a:endParaRPr>
          </a:p>
          <a:p>
            <a:pPr marL="457200" marR="0" lvl="0" indent="-355600" algn="l" rtl="0">
              <a:lnSpc>
                <a:spcPct val="115000"/>
              </a:lnSpc>
              <a:spcBef>
                <a:spcPts val="0"/>
              </a:spcBef>
              <a:spcAft>
                <a:spcPts val="0"/>
              </a:spcAft>
              <a:buClr>
                <a:schemeClr val="dk1"/>
              </a:buClr>
              <a:buSzPts val="2000"/>
              <a:buChar char="●"/>
            </a:pPr>
            <a:r>
              <a:rPr lang="de-DE" sz="2000" b="1">
                <a:solidFill>
                  <a:schemeClr val="dk1"/>
                </a:solidFill>
              </a:rPr>
              <a:t>ΔT</a:t>
            </a:r>
            <a:r>
              <a:rPr lang="de-DE" sz="2000">
                <a:solidFill>
                  <a:schemeClr val="dk1"/>
                </a:solidFill>
              </a:rPr>
              <a:t> = temperature difference between desired temperature and          outside temperature in Kelvin</a:t>
            </a:r>
            <a:endParaRPr sz="2000">
              <a:solidFill>
                <a:schemeClr val="dk1"/>
              </a:solidFill>
            </a:endParaRPr>
          </a:p>
          <a:p>
            <a:pPr marL="0" marR="0" lvl="0" indent="0" algn="l" rtl="0">
              <a:lnSpc>
                <a:spcPct val="115000"/>
              </a:lnSpc>
              <a:spcBef>
                <a:spcPts val="0"/>
              </a:spcBef>
              <a:spcAft>
                <a:spcPts val="0"/>
              </a:spcAft>
              <a:buNone/>
            </a:pPr>
            <a:endParaRPr sz="2000">
              <a:solidFill>
                <a:schemeClr val="dk1"/>
              </a:solidFill>
            </a:endParaRPr>
          </a:p>
          <a:p>
            <a:pPr marL="0" marR="0" lvl="0" indent="0" algn="l" rtl="0">
              <a:lnSpc>
                <a:spcPct val="115000"/>
              </a:lnSpc>
              <a:spcBef>
                <a:spcPts val="0"/>
              </a:spcBef>
              <a:spcAft>
                <a:spcPts val="0"/>
              </a:spcAft>
              <a:buNone/>
            </a:pPr>
            <a:endParaRPr sz="2000">
              <a:solidFill>
                <a:schemeClr val="dk1"/>
              </a:solidFill>
            </a:endParaRPr>
          </a:p>
          <a:p>
            <a:pPr marL="0" marR="0" lvl="0" indent="0" algn="l" rtl="0">
              <a:lnSpc>
                <a:spcPct val="115000"/>
              </a:lnSpc>
              <a:spcBef>
                <a:spcPts val="0"/>
              </a:spcBef>
              <a:spcAft>
                <a:spcPts val="0"/>
              </a:spcAft>
              <a:buNone/>
            </a:pPr>
            <a:endParaRPr sz="2000">
              <a:solidFill>
                <a:schemeClr val="dk1"/>
              </a:solidFill>
            </a:endParaRPr>
          </a:p>
          <a:p>
            <a:pPr marL="0" marR="0" lvl="0" indent="0" algn="l" rtl="0">
              <a:lnSpc>
                <a:spcPct val="100000"/>
              </a:lnSpc>
              <a:spcBef>
                <a:spcPts val="0"/>
              </a:spcBef>
              <a:spcAft>
                <a:spcPts val="0"/>
              </a:spcAft>
              <a:buNone/>
            </a:pPr>
            <a:endParaRPr sz="2000">
              <a:solidFill>
                <a:schemeClr val="dk1"/>
              </a:solidFill>
            </a:endParaRPr>
          </a:p>
          <a:p>
            <a:pPr marL="0" marR="0" lvl="0" indent="0" algn="l" rtl="0">
              <a:lnSpc>
                <a:spcPct val="100000"/>
              </a:lnSpc>
              <a:spcBef>
                <a:spcPts val="0"/>
              </a:spcBef>
              <a:spcAft>
                <a:spcPts val="0"/>
              </a:spcAft>
              <a:buNone/>
            </a:pPr>
            <a:endParaRPr sz="2000">
              <a:solidFill>
                <a:schemeClr val="dk1"/>
              </a:solidFill>
            </a:endParaRPr>
          </a:p>
          <a:p>
            <a:pPr marL="0" marR="0" lvl="0" indent="0" algn="l" rtl="0">
              <a:lnSpc>
                <a:spcPct val="100000"/>
              </a:lnSpc>
              <a:spcBef>
                <a:spcPts val="0"/>
              </a:spcBef>
              <a:spcAft>
                <a:spcPts val="0"/>
              </a:spcAft>
              <a:buNone/>
            </a:pPr>
            <a:endParaRPr sz="2000">
              <a:solidFill>
                <a:schemeClr val="dk1"/>
              </a:solidFill>
            </a:endParaRPr>
          </a:p>
          <a:p>
            <a:pPr marL="914400" marR="0" lvl="0" indent="0" algn="l" rtl="0">
              <a:lnSpc>
                <a:spcPct val="100000"/>
              </a:lnSpc>
              <a:spcBef>
                <a:spcPts val="0"/>
              </a:spcBef>
              <a:spcAft>
                <a:spcPts val="0"/>
              </a:spcAft>
              <a:buNone/>
            </a:pPr>
            <a:endParaRPr sz="2000">
              <a:solidFill>
                <a:schemeClr val="dk1"/>
              </a:solidFill>
            </a:endParaRPr>
          </a:p>
        </p:txBody>
      </p:sp>
      <p:pic>
        <p:nvPicPr>
          <p:cNvPr id="463" name="Google Shape;463;p96" descr="Q_{demand} = \frac{k}{L} \times A \times \Delta T&#10;%1f31f357-c9ad-4d18-908f-bc1a26af3db7"/>
          <p:cNvPicPr preferRelativeResize="0"/>
          <p:nvPr/>
        </p:nvPicPr>
        <p:blipFill>
          <a:blip r:embed="rId3">
            <a:alphaModFix/>
          </a:blip>
          <a:stretch>
            <a:fillRect/>
          </a:stretch>
        </p:blipFill>
        <p:spPr>
          <a:xfrm>
            <a:off x="2161075" y="2807450"/>
            <a:ext cx="2952750" cy="581025"/>
          </a:xfrm>
          <a:prstGeom prst="rect">
            <a:avLst/>
          </a:prstGeom>
          <a:noFill/>
          <a:ln>
            <a:noFill/>
          </a:ln>
        </p:spPr>
      </p:pic>
      <p:sp>
        <p:nvSpPr>
          <p:cNvPr id="464" name="Google Shape;464;p96"/>
          <p:cNvSpPr txBox="1"/>
          <p:nvPr/>
        </p:nvSpPr>
        <p:spPr>
          <a:xfrm>
            <a:off x="2023325" y="1329975"/>
            <a:ext cx="91983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de-DE" sz="2000">
                <a:solidFill>
                  <a:schemeClr val="dk1"/>
                </a:solidFill>
              </a:rPr>
              <a:t>Cooling demand in walk-in-freezer systems refers to the thermal load imposed on the refrigeration system to maintain the desired low temperature within the freezer enclosure.</a:t>
            </a:r>
            <a:endParaRPr sz="1200">
              <a:solidFill>
                <a:schemeClr val="dk1"/>
              </a:solidFill>
            </a:endParaRPr>
          </a:p>
        </p:txBody>
      </p:sp>
      <p:sp>
        <p:nvSpPr>
          <p:cNvPr id="465" name="Google Shape;465;p96"/>
          <p:cNvSpPr txBox="1"/>
          <p:nvPr/>
        </p:nvSpPr>
        <p:spPr>
          <a:xfrm>
            <a:off x="11957100" y="6574200"/>
            <a:ext cx="2349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500">
                <a:solidFill>
                  <a:schemeClr val="dk1"/>
                </a:solidFill>
              </a:rPr>
              <a:t>E</a:t>
            </a:r>
            <a:endParaRPr sz="5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97"/>
          <p:cNvSpPr txBox="1">
            <a:spLocks noGrp="1"/>
          </p:cNvSpPr>
          <p:nvPr>
            <p:ph type="title" idx="4294967295"/>
          </p:nvPr>
        </p:nvSpPr>
        <p:spPr>
          <a:xfrm>
            <a:off x="2063876" y="529219"/>
            <a:ext cx="6934200" cy="6579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3F6B"/>
              </a:buClr>
              <a:buSzPts val="2800"/>
              <a:buFont typeface="Arial"/>
              <a:buNone/>
            </a:pPr>
            <a:r>
              <a:rPr lang="de-DE" sz="2800">
                <a:solidFill>
                  <a:srgbClr val="003F6B"/>
                </a:solidFill>
              </a:rPr>
              <a:t>Comparing Insulation Materials for Walls </a:t>
            </a:r>
            <a:r>
              <a:rPr lang="de-DE" sz="2800" b="0" i="0" u="none" strike="noStrike" cap="none">
                <a:solidFill>
                  <a:srgbClr val="003F6B"/>
                </a:solidFill>
                <a:latin typeface="Arial"/>
                <a:ea typeface="Arial"/>
                <a:cs typeface="Arial"/>
                <a:sym typeface="Arial"/>
              </a:rPr>
              <a:t>	</a:t>
            </a:r>
            <a:endParaRPr sz="2800" b="0" i="0" u="none" strike="noStrike" cap="none">
              <a:solidFill>
                <a:srgbClr val="000000"/>
              </a:solidFill>
              <a:latin typeface="Arial"/>
              <a:ea typeface="Arial"/>
              <a:cs typeface="Arial"/>
              <a:sym typeface="Arial"/>
            </a:endParaRPr>
          </a:p>
        </p:txBody>
      </p:sp>
      <p:sp>
        <p:nvSpPr>
          <p:cNvPr id="472" name="Google Shape;472;p97"/>
          <p:cNvSpPr txBox="1">
            <a:spLocks noGrp="1"/>
          </p:cNvSpPr>
          <p:nvPr>
            <p:ph type="body" idx="4294967295"/>
          </p:nvPr>
        </p:nvSpPr>
        <p:spPr>
          <a:xfrm>
            <a:off x="2063875" y="1258250"/>
            <a:ext cx="9002100" cy="8658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r>
              <a:rPr lang="de-DE" sz="2000">
                <a:solidFill>
                  <a:srgbClr val="000000"/>
                </a:solidFill>
              </a:rPr>
              <a:t>There are three common types of insulation materials used in Industrial Refrigeration Systems:</a:t>
            </a:r>
            <a:endParaRPr sz="2000">
              <a:solidFill>
                <a:srgbClr val="000000"/>
              </a:solidFill>
            </a:endParaRPr>
          </a:p>
          <a:p>
            <a:pPr marL="0" marR="0" lvl="0" indent="0" algn="l" rtl="0">
              <a:lnSpc>
                <a:spcPct val="110000"/>
              </a:lnSpc>
              <a:spcBef>
                <a:spcPts val="0"/>
              </a:spcBef>
              <a:spcAft>
                <a:spcPts val="0"/>
              </a:spcAft>
              <a:buNone/>
            </a:pPr>
            <a:endParaRPr sz="2000">
              <a:solidFill>
                <a:srgbClr val="000000"/>
              </a:solidFill>
            </a:endParaRPr>
          </a:p>
          <a:p>
            <a:pPr marL="228600" marR="0" lvl="0" indent="-228600" algn="l" rtl="0">
              <a:lnSpc>
                <a:spcPct val="110000"/>
              </a:lnSpc>
              <a:spcBef>
                <a:spcPts val="100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a:p>
            <a:pPr marL="228600" marR="0" lvl="0" indent="-228600" algn="l" rtl="0">
              <a:lnSpc>
                <a:spcPct val="110000"/>
              </a:lnSpc>
              <a:spcBef>
                <a:spcPts val="100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a:p>
            <a:pPr marL="228600" marR="0" lvl="0" indent="-228600" algn="l" rtl="0">
              <a:lnSpc>
                <a:spcPct val="110000"/>
              </a:lnSpc>
              <a:spcBef>
                <a:spcPts val="100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a:p>
            <a:pPr marL="228600" marR="0" lvl="0" indent="-228600" algn="l" rtl="0">
              <a:lnSpc>
                <a:spcPct val="110000"/>
              </a:lnSpc>
              <a:spcBef>
                <a:spcPts val="100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a:p>
            <a:pPr marL="228600" marR="0" lvl="0" indent="-228600" algn="l" rtl="0">
              <a:lnSpc>
                <a:spcPct val="110000"/>
              </a:lnSpc>
              <a:spcBef>
                <a:spcPts val="100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73" name="Google Shape;473;p97"/>
          <p:cNvSpPr txBox="1">
            <a:spLocks noGrp="1"/>
          </p:cNvSpPr>
          <p:nvPr>
            <p:ph type="body" idx="4294967295"/>
          </p:nvPr>
        </p:nvSpPr>
        <p:spPr>
          <a:xfrm>
            <a:off x="1945650" y="2559825"/>
            <a:ext cx="4705800" cy="3924300"/>
          </a:xfrm>
          <a:prstGeom prst="rect">
            <a:avLst/>
          </a:prstGeom>
          <a:noFill/>
          <a:ln>
            <a:noFill/>
          </a:ln>
        </p:spPr>
        <p:txBody>
          <a:bodyPr spcFirstLastPara="1" wrap="square" lIns="0" tIns="0" rIns="0" bIns="0" anchor="t" anchorCtr="0">
            <a:noAutofit/>
          </a:bodyPr>
          <a:lstStyle/>
          <a:p>
            <a:pPr marL="228600" lvl="0" indent="-177800" algn="l" rtl="0">
              <a:lnSpc>
                <a:spcPct val="115000"/>
              </a:lnSpc>
              <a:spcBef>
                <a:spcPts val="0"/>
              </a:spcBef>
              <a:spcAft>
                <a:spcPts val="0"/>
              </a:spcAft>
              <a:buClr>
                <a:srgbClr val="000000"/>
              </a:buClr>
              <a:buSzPts val="2000"/>
              <a:buFont typeface="Noto Sans Symbols"/>
              <a:buChar char="▪"/>
            </a:pPr>
            <a:r>
              <a:rPr lang="de-DE" sz="2000" i="1">
                <a:solidFill>
                  <a:srgbClr val="000000"/>
                </a:solidFill>
              </a:rPr>
              <a:t>Extruded Polystyrene</a:t>
            </a:r>
            <a:r>
              <a:rPr lang="de-DE" sz="2000">
                <a:solidFill>
                  <a:srgbClr val="000000"/>
                </a:solidFill>
              </a:rPr>
              <a:t> </a:t>
            </a:r>
            <a:endParaRPr sz="2000">
              <a:solidFill>
                <a:srgbClr val="000000"/>
              </a:solidFill>
            </a:endParaRPr>
          </a:p>
          <a:p>
            <a:pPr marL="228600" lvl="0" indent="0" algn="l" rtl="0">
              <a:lnSpc>
                <a:spcPct val="115000"/>
              </a:lnSpc>
              <a:spcBef>
                <a:spcPts val="0"/>
              </a:spcBef>
              <a:spcAft>
                <a:spcPts val="0"/>
              </a:spcAft>
              <a:buNone/>
            </a:pPr>
            <a:r>
              <a:rPr lang="de-DE" sz="2000"/>
              <a:t>(k between </a:t>
            </a:r>
            <a:r>
              <a:rPr lang="de-DE" sz="2000">
                <a:solidFill>
                  <a:srgbClr val="2D13A1"/>
                </a:solidFill>
              </a:rPr>
              <a:t>0.025</a:t>
            </a:r>
            <a:r>
              <a:rPr lang="de-DE" sz="2000"/>
              <a:t> and </a:t>
            </a:r>
            <a:r>
              <a:rPr lang="de-DE" sz="2000">
                <a:solidFill>
                  <a:srgbClr val="B5251B"/>
                </a:solidFill>
              </a:rPr>
              <a:t>0.040</a:t>
            </a:r>
            <a:r>
              <a:rPr lang="de-DE" sz="2000"/>
              <a:t>W/m∙K)</a:t>
            </a:r>
            <a:endParaRPr sz="2000">
              <a:solidFill>
                <a:srgbClr val="000000"/>
              </a:solidFill>
            </a:endParaRPr>
          </a:p>
          <a:p>
            <a:pPr marL="228600" lvl="0" indent="-177800" algn="l" rtl="0">
              <a:lnSpc>
                <a:spcPct val="115000"/>
              </a:lnSpc>
              <a:spcBef>
                <a:spcPts val="0"/>
              </a:spcBef>
              <a:spcAft>
                <a:spcPts val="0"/>
              </a:spcAft>
              <a:buClr>
                <a:srgbClr val="000000"/>
              </a:buClr>
              <a:buSzPts val="2000"/>
              <a:buFont typeface="Noto Sans Symbols"/>
              <a:buChar char="▪"/>
            </a:pPr>
            <a:r>
              <a:rPr lang="de-DE" sz="2000" i="1">
                <a:solidFill>
                  <a:srgbClr val="000000"/>
                </a:solidFill>
              </a:rPr>
              <a:t>Cellular Glass, Polyisocyanurate ‘PIR’</a:t>
            </a:r>
            <a:r>
              <a:rPr lang="de-DE" sz="2000">
                <a:solidFill>
                  <a:srgbClr val="000000"/>
                </a:solidFill>
              </a:rPr>
              <a:t> </a:t>
            </a:r>
            <a:endParaRPr sz="2000">
              <a:solidFill>
                <a:srgbClr val="000000"/>
              </a:solidFill>
            </a:endParaRPr>
          </a:p>
          <a:p>
            <a:pPr marL="228600" lvl="0" indent="0" algn="l" rtl="0">
              <a:lnSpc>
                <a:spcPct val="115000"/>
              </a:lnSpc>
              <a:spcBef>
                <a:spcPts val="0"/>
              </a:spcBef>
              <a:spcAft>
                <a:spcPts val="0"/>
              </a:spcAft>
              <a:buNone/>
            </a:pPr>
            <a:r>
              <a:rPr lang="de-DE" sz="2000"/>
              <a:t>(k between </a:t>
            </a:r>
            <a:r>
              <a:rPr lang="de-DE" sz="2000">
                <a:solidFill>
                  <a:srgbClr val="2D13A1"/>
                </a:solidFill>
              </a:rPr>
              <a:t>0.038</a:t>
            </a:r>
            <a:r>
              <a:rPr lang="de-DE" sz="2000"/>
              <a:t> and </a:t>
            </a:r>
            <a:r>
              <a:rPr lang="de-DE" sz="2000">
                <a:solidFill>
                  <a:srgbClr val="B5251B"/>
                </a:solidFill>
              </a:rPr>
              <a:t>0.055</a:t>
            </a:r>
            <a:r>
              <a:rPr lang="de-DE" sz="2000"/>
              <a:t>W/m∙K)</a:t>
            </a:r>
            <a:endParaRPr sz="2000">
              <a:solidFill>
                <a:srgbClr val="000000"/>
              </a:solidFill>
            </a:endParaRPr>
          </a:p>
          <a:p>
            <a:pPr marL="228600" lvl="0" indent="-177800" algn="l" rtl="0">
              <a:lnSpc>
                <a:spcPct val="115000"/>
              </a:lnSpc>
              <a:spcBef>
                <a:spcPts val="0"/>
              </a:spcBef>
              <a:spcAft>
                <a:spcPts val="0"/>
              </a:spcAft>
              <a:buClr>
                <a:srgbClr val="000000"/>
              </a:buClr>
              <a:buSzPts val="2000"/>
              <a:buFont typeface="Noto Sans Symbols"/>
              <a:buChar char="▪"/>
            </a:pPr>
            <a:r>
              <a:rPr lang="de-DE" sz="2000" b="1" i="1">
                <a:solidFill>
                  <a:srgbClr val="000000"/>
                </a:solidFill>
              </a:rPr>
              <a:t>Polyurethane ‘PU’</a:t>
            </a:r>
            <a:r>
              <a:rPr lang="de-DE" sz="2000">
                <a:solidFill>
                  <a:srgbClr val="000000"/>
                </a:solidFill>
              </a:rPr>
              <a:t> </a:t>
            </a:r>
            <a:endParaRPr sz="2000">
              <a:solidFill>
                <a:srgbClr val="000000"/>
              </a:solidFill>
            </a:endParaRPr>
          </a:p>
          <a:p>
            <a:pPr marL="228600" lvl="0" indent="0" algn="l" rtl="0">
              <a:lnSpc>
                <a:spcPct val="115000"/>
              </a:lnSpc>
              <a:spcBef>
                <a:spcPts val="0"/>
              </a:spcBef>
              <a:spcAft>
                <a:spcPts val="0"/>
              </a:spcAft>
              <a:buNone/>
            </a:pPr>
            <a:r>
              <a:rPr lang="de-DE" sz="2000">
                <a:solidFill>
                  <a:srgbClr val="000000"/>
                </a:solidFill>
              </a:rPr>
              <a:t>(k between </a:t>
            </a:r>
            <a:r>
              <a:rPr lang="de-DE" sz="2000">
                <a:solidFill>
                  <a:srgbClr val="2D13A1"/>
                </a:solidFill>
              </a:rPr>
              <a:t>0.022</a:t>
            </a:r>
            <a:r>
              <a:rPr lang="de-DE" sz="2000">
                <a:solidFill>
                  <a:srgbClr val="000000"/>
                </a:solidFill>
              </a:rPr>
              <a:t> - </a:t>
            </a:r>
            <a:r>
              <a:rPr lang="de-DE" sz="2000">
                <a:solidFill>
                  <a:srgbClr val="B5251B"/>
                </a:solidFill>
              </a:rPr>
              <a:t>0.035</a:t>
            </a:r>
            <a:r>
              <a:rPr lang="de-DE" sz="2000">
                <a:solidFill>
                  <a:srgbClr val="000000"/>
                </a:solidFill>
              </a:rPr>
              <a:t>W/m∙K)</a:t>
            </a:r>
            <a:endParaRPr sz="2000">
              <a:solidFill>
                <a:srgbClr val="000000"/>
              </a:solidFill>
            </a:endParaRPr>
          </a:p>
          <a:p>
            <a:pPr marL="0" lvl="0" indent="0" algn="l" rtl="0">
              <a:lnSpc>
                <a:spcPct val="110000"/>
              </a:lnSpc>
              <a:spcBef>
                <a:spcPts val="0"/>
              </a:spcBef>
              <a:spcAft>
                <a:spcPts val="0"/>
              </a:spcAft>
              <a:buNone/>
            </a:pPr>
            <a:endParaRPr sz="2000">
              <a:solidFill>
                <a:srgbClr val="000000"/>
              </a:solidFill>
            </a:endParaRPr>
          </a:p>
          <a:p>
            <a:pPr marL="0" lvl="0" indent="0" algn="l" rtl="0">
              <a:lnSpc>
                <a:spcPct val="110000"/>
              </a:lnSpc>
              <a:spcBef>
                <a:spcPts val="0"/>
              </a:spcBef>
              <a:spcAft>
                <a:spcPts val="0"/>
              </a:spcAft>
              <a:buNone/>
            </a:pPr>
            <a:r>
              <a:rPr lang="de-DE" sz="2000">
                <a:solidFill>
                  <a:srgbClr val="000000"/>
                </a:solidFill>
              </a:rPr>
              <a:t>For the floor we will use </a:t>
            </a:r>
            <a:r>
              <a:rPr lang="de-DE" sz="2000" b="1" i="1">
                <a:solidFill>
                  <a:srgbClr val="000000"/>
                </a:solidFill>
              </a:rPr>
              <a:t>concrete</a:t>
            </a:r>
            <a:r>
              <a:rPr lang="de-DE" sz="2000">
                <a:solidFill>
                  <a:srgbClr val="000000"/>
                </a:solidFill>
              </a:rPr>
              <a:t> </a:t>
            </a:r>
            <a:endParaRPr sz="2000">
              <a:solidFill>
                <a:srgbClr val="000000"/>
              </a:solidFill>
            </a:endParaRPr>
          </a:p>
          <a:p>
            <a:pPr marL="0" lvl="0" indent="0" algn="l" rtl="0">
              <a:lnSpc>
                <a:spcPct val="110000"/>
              </a:lnSpc>
              <a:spcBef>
                <a:spcPts val="0"/>
              </a:spcBef>
              <a:spcAft>
                <a:spcPts val="0"/>
              </a:spcAft>
              <a:buNone/>
            </a:pPr>
            <a:r>
              <a:rPr lang="de-DE" sz="2000">
                <a:solidFill>
                  <a:srgbClr val="000000"/>
                </a:solidFill>
              </a:rPr>
              <a:t>(k ~ 0.11</a:t>
            </a:r>
            <a:r>
              <a:rPr lang="de-DE" sz="2000"/>
              <a:t>W/m∙K</a:t>
            </a:r>
            <a:r>
              <a:rPr lang="de-DE" sz="2000">
                <a:solidFill>
                  <a:srgbClr val="000000"/>
                </a:solidFill>
              </a:rPr>
              <a:t>)</a:t>
            </a:r>
            <a:endParaRPr sz="2000">
              <a:solidFill>
                <a:srgbClr val="000000"/>
              </a:solidFill>
            </a:endParaRPr>
          </a:p>
          <a:p>
            <a:pPr marL="0" marR="0" lvl="0" indent="0" algn="l" rtl="0">
              <a:lnSpc>
                <a:spcPct val="110000"/>
              </a:lnSpc>
              <a:spcBef>
                <a:spcPts val="0"/>
              </a:spcBef>
              <a:spcAft>
                <a:spcPts val="0"/>
              </a:spcAft>
              <a:buNone/>
            </a:pPr>
            <a:endParaRPr sz="2000">
              <a:solidFill>
                <a:srgbClr val="000000"/>
              </a:solidFill>
            </a:endParaRPr>
          </a:p>
          <a:p>
            <a:pPr marL="228600" marR="0" lvl="0" indent="-228600" algn="l" rtl="0">
              <a:lnSpc>
                <a:spcPct val="110000"/>
              </a:lnSpc>
              <a:spcBef>
                <a:spcPts val="100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a:p>
            <a:pPr marL="228600" marR="0" lvl="0" indent="-228600" algn="l" rtl="0">
              <a:lnSpc>
                <a:spcPct val="110000"/>
              </a:lnSpc>
              <a:spcBef>
                <a:spcPts val="100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a:p>
            <a:pPr marL="228600" marR="0" lvl="0" indent="-228600" algn="l" rtl="0">
              <a:lnSpc>
                <a:spcPct val="110000"/>
              </a:lnSpc>
              <a:spcBef>
                <a:spcPts val="100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a:p>
            <a:pPr marL="228600" marR="0" lvl="0" indent="-228600" algn="l" rtl="0">
              <a:lnSpc>
                <a:spcPct val="110000"/>
              </a:lnSpc>
              <a:spcBef>
                <a:spcPts val="100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a:p>
            <a:pPr marL="228600" marR="0" lvl="0" indent="-228600" algn="l" rtl="0">
              <a:lnSpc>
                <a:spcPct val="110000"/>
              </a:lnSpc>
              <a:spcBef>
                <a:spcPts val="100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pic>
        <p:nvPicPr>
          <p:cNvPr id="474" name="Google Shape;474;p97"/>
          <p:cNvPicPr preferRelativeResize="0"/>
          <p:nvPr/>
        </p:nvPicPr>
        <p:blipFill>
          <a:blip r:embed="rId3">
            <a:alphaModFix/>
          </a:blip>
          <a:stretch>
            <a:fillRect/>
          </a:stretch>
        </p:blipFill>
        <p:spPr>
          <a:xfrm>
            <a:off x="6651450" y="2053275"/>
            <a:ext cx="5174976" cy="3924300"/>
          </a:xfrm>
          <a:prstGeom prst="rect">
            <a:avLst/>
          </a:prstGeom>
          <a:noFill/>
          <a:ln>
            <a:noFill/>
          </a:ln>
        </p:spPr>
      </p:pic>
      <p:sp>
        <p:nvSpPr>
          <p:cNvPr id="475" name="Google Shape;475;p97"/>
          <p:cNvSpPr txBox="1"/>
          <p:nvPr/>
        </p:nvSpPr>
        <p:spPr>
          <a:xfrm>
            <a:off x="11957100" y="6574200"/>
            <a:ext cx="2349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500">
                <a:solidFill>
                  <a:schemeClr val="dk1"/>
                </a:solidFill>
              </a:rPr>
              <a:t>A</a:t>
            </a:r>
            <a:endParaRPr sz="5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98"/>
          <p:cNvSpPr txBox="1">
            <a:spLocks noGrp="1"/>
          </p:cNvSpPr>
          <p:nvPr>
            <p:ph type="title" idx="4294967295"/>
          </p:nvPr>
        </p:nvSpPr>
        <p:spPr>
          <a:xfrm>
            <a:off x="7820625" y="784750"/>
            <a:ext cx="3306900" cy="4380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3F6B"/>
              </a:buClr>
              <a:buSzPts val="2800"/>
              <a:buFont typeface="Arial"/>
              <a:buNone/>
            </a:pPr>
            <a:r>
              <a:rPr lang="de-DE" sz="2800" b="0" i="0" u="none" strike="noStrike" cap="none">
                <a:solidFill>
                  <a:srgbClr val="003F6B"/>
                </a:solidFill>
                <a:latin typeface="Arial"/>
                <a:ea typeface="Arial"/>
                <a:cs typeface="Arial"/>
                <a:sym typeface="Arial"/>
              </a:rPr>
              <a:t>Cooling Demand</a:t>
            </a:r>
            <a:endParaRPr sz="2800" b="0" i="0" u="none" strike="noStrike" cap="none">
              <a:solidFill>
                <a:srgbClr val="000000"/>
              </a:solidFill>
              <a:latin typeface="Arial"/>
              <a:ea typeface="Arial"/>
              <a:cs typeface="Arial"/>
              <a:sym typeface="Arial"/>
            </a:endParaRPr>
          </a:p>
        </p:txBody>
      </p:sp>
      <p:sp>
        <p:nvSpPr>
          <p:cNvPr id="481" name="Google Shape;481;p98"/>
          <p:cNvSpPr txBox="1"/>
          <p:nvPr/>
        </p:nvSpPr>
        <p:spPr>
          <a:xfrm>
            <a:off x="2728700" y="784750"/>
            <a:ext cx="2793900" cy="4380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3F6B"/>
              </a:buClr>
              <a:buSzPts val="2800"/>
              <a:buFont typeface="Arial"/>
              <a:buNone/>
            </a:pPr>
            <a:r>
              <a:rPr lang="de-DE" sz="2800">
                <a:solidFill>
                  <a:srgbClr val="003F6B"/>
                </a:solidFill>
              </a:rPr>
              <a:t>  </a:t>
            </a:r>
            <a:r>
              <a:rPr lang="de-DE" sz="2800" b="0" strike="noStrike">
                <a:solidFill>
                  <a:srgbClr val="003F6B"/>
                </a:solidFill>
                <a:latin typeface="Arial"/>
                <a:ea typeface="Arial"/>
                <a:cs typeface="Arial"/>
                <a:sym typeface="Arial"/>
              </a:rPr>
              <a:t>Duration Curve</a:t>
            </a:r>
            <a:endParaRPr sz="2800" b="0" strike="noStrike">
              <a:solidFill>
                <a:srgbClr val="000000"/>
              </a:solidFill>
              <a:latin typeface="Arial"/>
              <a:ea typeface="Arial"/>
              <a:cs typeface="Arial"/>
              <a:sym typeface="Arial"/>
            </a:endParaRPr>
          </a:p>
        </p:txBody>
      </p:sp>
      <p:pic>
        <p:nvPicPr>
          <p:cNvPr id="482" name="Google Shape;482;p98" descr="A graph with a blue line"/>
          <p:cNvPicPr preferRelativeResize="0"/>
          <p:nvPr/>
        </p:nvPicPr>
        <p:blipFill rotWithShape="1">
          <a:blip r:embed="rId3">
            <a:alphaModFix/>
          </a:blip>
          <a:srcRect/>
          <a:stretch/>
        </p:blipFill>
        <p:spPr>
          <a:xfrm>
            <a:off x="1422553" y="1496038"/>
            <a:ext cx="5149847" cy="3865926"/>
          </a:xfrm>
          <a:prstGeom prst="rect">
            <a:avLst/>
          </a:prstGeom>
          <a:noFill/>
          <a:ln>
            <a:noFill/>
          </a:ln>
        </p:spPr>
      </p:pic>
      <p:pic>
        <p:nvPicPr>
          <p:cNvPr id="483" name="Google Shape;483;p98"/>
          <p:cNvPicPr preferRelativeResize="0"/>
          <p:nvPr/>
        </p:nvPicPr>
        <p:blipFill>
          <a:blip r:embed="rId4">
            <a:alphaModFix/>
          </a:blip>
          <a:stretch>
            <a:fillRect/>
          </a:stretch>
        </p:blipFill>
        <p:spPr>
          <a:xfrm>
            <a:off x="6426751" y="1496038"/>
            <a:ext cx="5263349" cy="3947512"/>
          </a:xfrm>
          <a:prstGeom prst="rect">
            <a:avLst/>
          </a:prstGeom>
          <a:noFill/>
          <a:ln>
            <a:noFill/>
          </a:ln>
        </p:spPr>
      </p:pic>
      <p:pic>
        <p:nvPicPr>
          <p:cNvPr id="484" name="Google Shape;484;p98"/>
          <p:cNvPicPr preferRelativeResize="0"/>
          <p:nvPr/>
        </p:nvPicPr>
        <p:blipFill>
          <a:blip r:embed="rId5">
            <a:alphaModFix/>
          </a:blip>
          <a:stretch>
            <a:fillRect/>
          </a:stretch>
        </p:blipFill>
        <p:spPr>
          <a:xfrm rot="-6916841">
            <a:off x="11725752" y="-313298"/>
            <a:ext cx="942017" cy="942017"/>
          </a:xfrm>
          <a:prstGeom prst="rect">
            <a:avLst/>
          </a:prstGeom>
          <a:noFill/>
          <a:ln>
            <a:noFill/>
          </a:ln>
        </p:spPr>
      </p:pic>
      <p:sp>
        <p:nvSpPr>
          <p:cNvPr id="485" name="Google Shape;485;p98"/>
          <p:cNvSpPr txBox="1"/>
          <p:nvPr/>
        </p:nvSpPr>
        <p:spPr>
          <a:xfrm>
            <a:off x="11957100" y="6574200"/>
            <a:ext cx="2349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500">
                <a:solidFill>
                  <a:schemeClr val="dk1"/>
                </a:solidFill>
              </a:rPr>
              <a:t>A</a:t>
            </a:r>
            <a:endParaRPr sz="5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graphicFrame>
        <p:nvGraphicFramePr>
          <p:cNvPr id="491" name="Google Shape;491;p99"/>
          <p:cNvGraphicFramePr/>
          <p:nvPr/>
        </p:nvGraphicFramePr>
        <p:xfrm>
          <a:off x="8434475" y="1232363"/>
          <a:ext cx="2798575" cy="4785030"/>
        </p:xfrm>
        <a:graphic>
          <a:graphicData uri="http://schemas.openxmlformats.org/drawingml/2006/table">
            <a:tbl>
              <a:tblPr>
                <a:noFill/>
                <a:tableStyleId>{0AF46EA0-E384-4076-84DA-23169CB190FF}</a:tableStyleId>
              </a:tblPr>
              <a:tblGrid>
                <a:gridCol w="1508650">
                  <a:extLst>
                    <a:ext uri="{9D8B030D-6E8A-4147-A177-3AD203B41FA5}">
                      <a16:colId xmlns:a16="http://schemas.microsoft.com/office/drawing/2014/main" val="20000"/>
                    </a:ext>
                  </a:extLst>
                </a:gridCol>
                <a:gridCol w="1289925">
                  <a:extLst>
                    <a:ext uri="{9D8B030D-6E8A-4147-A177-3AD203B41FA5}">
                      <a16:colId xmlns:a16="http://schemas.microsoft.com/office/drawing/2014/main" val="20001"/>
                    </a:ext>
                  </a:extLst>
                </a:gridCol>
              </a:tblGrid>
              <a:tr h="524625">
                <a:tc>
                  <a:txBody>
                    <a:bodyPr/>
                    <a:lstStyle/>
                    <a:p>
                      <a:pPr marL="0" lvl="0" indent="0" algn="ctr" rtl="0">
                        <a:spcBef>
                          <a:spcPts val="0"/>
                        </a:spcBef>
                        <a:spcAft>
                          <a:spcPts val="0"/>
                        </a:spcAft>
                        <a:buNone/>
                      </a:pPr>
                      <a:r>
                        <a:rPr lang="de-DE"/>
                        <a:t>Evaporator Temperature [℃]</a:t>
                      </a:r>
                      <a:endParaRPr/>
                    </a:p>
                  </a:txBody>
                  <a:tcPr marL="91425" marR="91425" marT="91425" marB="91425">
                    <a:solidFill>
                      <a:srgbClr val="A5A5A5"/>
                    </a:solidFill>
                  </a:tcPr>
                </a:tc>
                <a:tc>
                  <a:txBody>
                    <a:bodyPr/>
                    <a:lstStyle/>
                    <a:p>
                      <a:pPr marL="0" lvl="0" indent="0" algn="ctr" rtl="0">
                        <a:spcBef>
                          <a:spcPts val="0"/>
                        </a:spcBef>
                        <a:spcAft>
                          <a:spcPts val="0"/>
                        </a:spcAft>
                        <a:buNone/>
                      </a:pPr>
                      <a:r>
                        <a:rPr lang="de-DE"/>
                        <a:t>Condenser Temperature</a:t>
                      </a:r>
                      <a:endParaRPr/>
                    </a:p>
                    <a:p>
                      <a:pPr marL="0" lvl="0" indent="0" algn="ctr" rtl="0">
                        <a:spcBef>
                          <a:spcPts val="0"/>
                        </a:spcBef>
                        <a:spcAft>
                          <a:spcPts val="0"/>
                        </a:spcAft>
                        <a:buNone/>
                      </a:pPr>
                      <a:r>
                        <a:rPr lang="de-DE"/>
                        <a:t>[℃]</a:t>
                      </a:r>
                      <a:endParaRPr/>
                    </a:p>
                  </a:txBody>
                  <a:tcPr marL="91425" marR="91425" marT="91425" marB="91425">
                    <a:solidFill>
                      <a:srgbClr val="A5A5A5"/>
                    </a:solidFill>
                  </a:tcPr>
                </a:tc>
                <a:extLst>
                  <a:ext uri="{0D108BD9-81ED-4DB2-BD59-A6C34878D82A}">
                    <a16:rowId xmlns:a16="http://schemas.microsoft.com/office/drawing/2014/main" val="10000"/>
                  </a:ext>
                </a:extLst>
              </a:tr>
              <a:tr h="341000">
                <a:tc>
                  <a:txBody>
                    <a:bodyPr/>
                    <a:lstStyle/>
                    <a:p>
                      <a:pPr marL="0" lvl="0" indent="0" algn="ctr" rtl="0">
                        <a:spcBef>
                          <a:spcPts val="0"/>
                        </a:spcBef>
                        <a:spcAft>
                          <a:spcPts val="0"/>
                        </a:spcAft>
                        <a:buNone/>
                      </a:pPr>
                      <a:r>
                        <a:rPr lang="de-DE"/>
                        <a:t>-38</a:t>
                      </a:r>
                      <a:endParaRPr/>
                    </a:p>
                  </a:txBody>
                  <a:tcPr marL="91425" marR="91425" marT="91425" marB="91425"/>
                </a:tc>
                <a:tc>
                  <a:txBody>
                    <a:bodyPr/>
                    <a:lstStyle/>
                    <a:p>
                      <a:pPr marL="0" lvl="0" indent="0" algn="ctr" rtl="0">
                        <a:spcBef>
                          <a:spcPts val="0"/>
                        </a:spcBef>
                        <a:spcAft>
                          <a:spcPts val="0"/>
                        </a:spcAft>
                        <a:buNone/>
                      </a:pPr>
                      <a:r>
                        <a:rPr lang="de-DE"/>
                        <a:t>19.8</a:t>
                      </a:r>
                      <a:endParaRPr/>
                    </a:p>
                  </a:txBody>
                  <a:tcPr marL="91425" marR="91425" marT="91425" marB="91425"/>
                </a:tc>
                <a:extLst>
                  <a:ext uri="{0D108BD9-81ED-4DB2-BD59-A6C34878D82A}">
                    <a16:rowId xmlns:a16="http://schemas.microsoft.com/office/drawing/2014/main" val="10001"/>
                  </a:ext>
                </a:extLst>
              </a:tr>
              <a:tr h="341000">
                <a:tc>
                  <a:txBody>
                    <a:bodyPr/>
                    <a:lstStyle/>
                    <a:p>
                      <a:pPr marL="0" lvl="0" indent="0" algn="ctr" rtl="0">
                        <a:spcBef>
                          <a:spcPts val="0"/>
                        </a:spcBef>
                        <a:spcAft>
                          <a:spcPts val="0"/>
                        </a:spcAft>
                        <a:buNone/>
                      </a:pPr>
                      <a:r>
                        <a:rPr lang="de-DE"/>
                        <a:t>-36</a:t>
                      </a:r>
                      <a:endParaRPr/>
                    </a:p>
                  </a:txBody>
                  <a:tcPr marL="91425" marR="91425" marT="91425" marB="91425"/>
                </a:tc>
                <a:tc>
                  <a:txBody>
                    <a:bodyPr/>
                    <a:lstStyle/>
                    <a:p>
                      <a:pPr marL="0" lvl="0" indent="0" algn="ctr" rtl="0">
                        <a:spcBef>
                          <a:spcPts val="0"/>
                        </a:spcBef>
                        <a:spcAft>
                          <a:spcPts val="0"/>
                        </a:spcAft>
                        <a:buNone/>
                      </a:pPr>
                      <a:r>
                        <a:rPr lang="de-DE"/>
                        <a:t>21.8</a:t>
                      </a:r>
                      <a:endParaRPr/>
                    </a:p>
                  </a:txBody>
                  <a:tcPr marL="91425" marR="91425" marT="91425" marB="91425"/>
                </a:tc>
                <a:extLst>
                  <a:ext uri="{0D108BD9-81ED-4DB2-BD59-A6C34878D82A}">
                    <a16:rowId xmlns:a16="http://schemas.microsoft.com/office/drawing/2014/main" val="10002"/>
                  </a:ext>
                </a:extLst>
              </a:tr>
              <a:tr h="341000">
                <a:tc>
                  <a:txBody>
                    <a:bodyPr/>
                    <a:lstStyle/>
                    <a:p>
                      <a:pPr marL="0" lvl="0" indent="0" algn="ctr" rtl="0">
                        <a:spcBef>
                          <a:spcPts val="0"/>
                        </a:spcBef>
                        <a:spcAft>
                          <a:spcPts val="0"/>
                        </a:spcAft>
                        <a:buNone/>
                      </a:pPr>
                      <a:r>
                        <a:rPr lang="de-DE"/>
                        <a:t>-34</a:t>
                      </a:r>
                      <a:endParaRPr/>
                    </a:p>
                  </a:txBody>
                  <a:tcPr marL="91425" marR="91425" marT="91425" marB="91425"/>
                </a:tc>
                <a:tc>
                  <a:txBody>
                    <a:bodyPr/>
                    <a:lstStyle/>
                    <a:p>
                      <a:pPr marL="0" lvl="0" indent="0" algn="ctr" rtl="0">
                        <a:spcBef>
                          <a:spcPts val="0"/>
                        </a:spcBef>
                        <a:spcAft>
                          <a:spcPts val="0"/>
                        </a:spcAft>
                        <a:buNone/>
                      </a:pPr>
                      <a:r>
                        <a:rPr lang="de-DE"/>
                        <a:t>23.8</a:t>
                      </a:r>
                      <a:endParaRPr/>
                    </a:p>
                  </a:txBody>
                  <a:tcPr marL="91425" marR="91425" marT="91425" marB="91425"/>
                </a:tc>
                <a:extLst>
                  <a:ext uri="{0D108BD9-81ED-4DB2-BD59-A6C34878D82A}">
                    <a16:rowId xmlns:a16="http://schemas.microsoft.com/office/drawing/2014/main" val="10003"/>
                  </a:ext>
                </a:extLst>
              </a:tr>
              <a:tr h="341000">
                <a:tc>
                  <a:txBody>
                    <a:bodyPr/>
                    <a:lstStyle/>
                    <a:p>
                      <a:pPr marL="0" lvl="0" indent="0" algn="ctr" rtl="0">
                        <a:spcBef>
                          <a:spcPts val="0"/>
                        </a:spcBef>
                        <a:spcAft>
                          <a:spcPts val="0"/>
                        </a:spcAft>
                        <a:buNone/>
                      </a:pPr>
                      <a:r>
                        <a:rPr lang="de-DE"/>
                        <a:t>-32</a:t>
                      </a:r>
                      <a:endParaRPr/>
                    </a:p>
                  </a:txBody>
                  <a:tcPr marL="91425" marR="91425" marT="91425" marB="91425"/>
                </a:tc>
                <a:tc>
                  <a:txBody>
                    <a:bodyPr/>
                    <a:lstStyle/>
                    <a:p>
                      <a:pPr marL="0" lvl="0" indent="0" algn="ctr" rtl="0">
                        <a:spcBef>
                          <a:spcPts val="0"/>
                        </a:spcBef>
                        <a:spcAft>
                          <a:spcPts val="0"/>
                        </a:spcAft>
                        <a:buNone/>
                      </a:pPr>
                      <a:r>
                        <a:rPr lang="de-DE"/>
                        <a:t>25.8</a:t>
                      </a:r>
                      <a:endParaRPr/>
                    </a:p>
                  </a:txBody>
                  <a:tcPr marL="91425" marR="91425" marT="91425" marB="91425"/>
                </a:tc>
                <a:extLst>
                  <a:ext uri="{0D108BD9-81ED-4DB2-BD59-A6C34878D82A}">
                    <a16:rowId xmlns:a16="http://schemas.microsoft.com/office/drawing/2014/main" val="10004"/>
                  </a:ext>
                </a:extLst>
              </a:tr>
              <a:tr h="341000">
                <a:tc>
                  <a:txBody>
                    <a:bodyPr/>
                    <a:lstStyle/>
                    <a:p>
                      <a:pPr marL="0" lvl="0" indent="0" algn="ctr" rtl="0">
                        <a:spcBef>
                          <a:spcPts val="0"/>
                        </a:spcBef>
                        <a:spcAft>
                          <a:spcPts val="0"/>
                        </a:spcAft>
                        <a:buNone/>
                      </a:pPr>
                      <a:r>
                        <a:rPr lang="de-DE"/>
                        <a:t>-30</a:t>
                      </a:r>
                      <a:endParaRPr/>
                    </a:p>
                  </a:txBody>
                  <a:tcPr marL="91425" marR="91425" marT="91425" marB="91425"/>
                </a:tc>
                <a:tc>
                  <a:txBody>
                    <a:bodyPr/>
                    <a:lstStyle/>
                    <a:p>
                      <a:pPr marL="0" lvl="0" indent="0" algn="ctr" rtl="0">
                        <a:spcBef>
                          <a:spcPts val="0"/>
                        </a:spcBef>
                        <a:spcAft>
                          <a:spcPts val="0"/>
                        </a:spcAft>
                        <a:buNone/>
                      </a:pPr>
                      <a:r>
                        <a:rPr lang="de-DE"/>
                        <a:t>27.8</a:t>
                      </a:r>
                      <a:endParaRPr/>
                    </a:p>
                  </a:txBody>
                  <a:tcPr marL="91425" marR="91425" marT="91425" marB="91425"/>
                </a:tc>
                <a:extLst>
                  <a:ext uri="{0D108BD9-81ED-4DB2-BD59-A6C34878D82A}">
                    <a16:rowId xmlns:a16="http://schemas.microsoft.com/office/drawing/2014/main" val="10005"/>
                  </a:ext>
                </a:extLst>
              </a:tr>
              <a:tr h="341000">
                <a:tc>
                  <a:txBody>
                    <a:bodyPr/>
                    <a:lstStyle/>
                    <a:p>
                      <a:pPr marL="0" lvl="0" indent="0" algn="ctr" rtl="0">
                        <a:spcBef>
                          <a:spcPts val="0"/>
                        </a:spcBef>
                        <a:spcAft>
                          <a:spcPts val="0"/>
                        </a:spcAft>
                        <a:buNone/>
                      </a:pPr>
                      <a:r>
                        <a:rPr lang="de-DE" b="1"/>
                        <a:t>-28</a:t>
                      </a:r>
                      <a:endParaRPr b="1"/>
                    </a:p>
                  </a:txBody>
                  <a:tcPr marL="91425" marR="91425" marT="91425" marB="91425">
                    <a:solidFill>
                      <a:srgbClr val="FFE599"/>
                    </a:solidFill>
                  </a:tcPr>
                </a:tc>
                <a:tc>
                  <a:txBody>
                    <a:bodyPr/>
                    <a:lstStyle/>
                    <a:p>
                      <a:pPr marL="0" lvl="0" indent="0" algn="ctr" rtl="0">
                        <a:spcBef>
                          <a:spcPts val="0"/>
                        </a:spcBef>
                        <a:spcAft>
                          <a:spcPts val="0"/>
                        </a:spcAft>
                        <a:buNone/>
                      </a:pPr>
                      <a:r>
                        <a:rPr lang="de-DE" b="1"/>
                        <a:t>29.8</a:t>
                      </a:r>
                      <a:endParaRPr b="1"/>
                    </a:p>
                  </a:txBody>
                  <a:tcPr marL="91425" marR="91425" marT="91425" marB="91425">
                    <a:solidFill>
                      <a:srgbClr val="FFE599"/>
                    </a:solidFill>
                  </a:tcPr>
                </a:tc>
                <a:extLst>
                  <a:ext uri="{0D108BD9-81ED-4DB2-BD59-A6C34878D82A}">
                    <a16:rowId xmlns:a16="http://schemas.microsoft.com/office/drawing/2014/main" val="10006"/>
                  </a:ext>
                </a:extLst>
              </a:tr>
              <a:tr h="341000">
                <a:tc>
                  <a:txBody>
                    <a:bodyPr/>
                    <a:lstStyle/>
                    <a:p>
                      <a:pPr marL="0" lvl="0" indent="0" algn="ctr" rtl="0">
                        <a:spcBef>
                          <a:spcPts val="0"/>
                        </a:spcBef>
                        <a:spcAft>
                          <a:spcPts val="0"/>
                        </a:spcAft>
                        <a:buNone/>
                      </a:pPr>
                      <a:r>
                        <a:rPr lang="de-DE"/>
                        <a:t>-26</a:t>
                      </a:r>
                      <a:endParaRPr/>
                    </a:p>
                  </a:txBody>
                  <a:tcPr marL="91425" marR="91425" marT="91425" marB="91425"/>
                </a:tc>
                <a:tc>
                  <a:txBody>
                    <a:bodyPr/>
                    <a:lstStyle/>
                    <a:p>
                      <a:pPr marL="0" lvl="0" indent="0" algn="ctr" rtl="0">
                        <a:spcBef>
                          <a:spcPts val="0"/>
                        </a:spcBef>
                        <a:spcAft>
                          <a:spcPts val="0"/>
                        </a:spcAft>
                        <a:buNone/>
                      </a:pPr>
                      <a:r>
                        <a:rPr lang="de-DE"/>
                        <a:t>31.8</a:t>
                      </a:r>
                      <a:endParaRPr/>
                    </a:p>
                  </a:txBody>
                  <a:tcPr marL="91425" marR="91425" marT="91425" marB="91425"/>
                </a:tc>
                <a:extLst>
                  <a:ext uri="{0D108BD9-81ED-4DB2-BD59-A6C34878D82A}">
                    <a16:rowId xmlns:a16="http://schemas.microsoft.com/office/drawing/2014/main" val="10007"/>
                  </a:ext>
                </a:extLst>
              </a:tr>
              <a:tr h="341000">
                <a:tc>
                  <a:txBody>
                    <a:bodyPr/>
                    <a:lstStyle/>
                    <a:p>
                      <a:pPr marL="0" lvl="0" indent="0" algn="ctr" rtl="0">
                        <a:spcBef>
                          <a:spcPts val="0"/>
                        </a:spcBef>
                        <a:spcAft>
                          <a:spcPts val="0"/>
                        </a:spcAft>
                        <a:buNone/>
                      </a:pPr>
                      <a:r>
                        <a:rPr lang="de-DE"/>
                        <a:t>-24</a:t>
                      </a:r>
                      <a:endParaRPr/>
                    </a:p>
                  </a:txBody>
                  <a:tcPr marL="91425" marR="91425" marT="91425" marB="91425"/>
                </a:tc>
                <a:tc>
                  <a:txBody>
                    <a:bodyPr/>
                    <a:lstStyle/>
                    <a:p>
                      <a:pPr marL="0" lvl="0" indent="0" algn="ctr" rtl="0">
                        <a:spcBef>
                          <a:spcPts val="0"/>
                        </a:spcBef>
                        <a:spcAft>
                          <a:spcPts val="0"/>
                        </a:spcAft>
                        <a:buNone/>
                      </a:pPr>
                      <a:r>
                        <a:rPr lang="de-DE"/>
                        <a:t>33.8</a:t>
                      </a:r>
                      <a:endParaRPr/>
                    </a:p>
                  </a:txBody>
                  <a:tcPr marL="91425" marR="91425" marT="91425" marB="91425"/>
                </a:tc>
                <a:extLst>
                  <a:ext uri="{0D108BD9-81ED-4DB2-BD59-A6C34878D82A}">
                    <a16:rowId xmlns:a16="http://schemas.microsoft.com/office/drawing/2014/main" val="10008"/>
                  </a:ext>
                </a:extLst>
              </a:tr>
              <a:tr h="341000">
                <a:tc>
                  <a:txBody>
                    <a:bodyPr/>
                    <a:lstStyle/>
                    <a:p>
                      <a:pPr marL="0" lvl="0" indent="0" algn="ctr" rtl="0">
                        <a:spcBef>
                          <a:spcPts val="0"/>
                        </a:spcBef>
                        <a:spcAft>
                          <a:spcPts val="0"/>
                        </a:spcAft>
                        <a:buNone/>
                      </a:pPr>
                      <a:r>
                        <a:rPr lang="de-DE"/>
                        <a:t>-22</a:t>
                      </a:r>
                      <a:endParaRPr/>
                    </a:p>
                  </a:txBody>
                  <a:tcPr marL="91425" marR="91425" marT="91425" marB="91425"/>
                </a:tc>
                <a:tc>
                  <a:txBody>
                    <a:bodyPr/>
                    <a:lstStyle/>
                    <a:p>
                      <a:pPr marL="0" lvl="0" indent="0" algn="ctr" rtl="0">
                        <a:spcBef>
                          <a:spcPts val="0"/>
                        </a:spcBef>
                        <a:spcAft>
                          <a:spcPts val="0"/>
                        </a:spcAft>
                        <a:buNone/>
                      </a:pPr>
                      <a:r>
                        <a:rPr lang="de-DE"/>
                        <a:t>35.8</a:t>
                      </a:r>
                      <a:endParaRPr/>
                    </a:p>
                  </a:txBody>
                  <a:tcPr marL="91425" marR="91425" marT="91425" marB="91425"/>
                </a:tc>
                <a:extLst>
                  <a:ext uri="{0D108BD9-81ED-4DB2-BD59-A6C34878D82A}">
                    <a16:rowId xmlns:a16="http://schemas.microsoft.com/office/drawing/2014/main" val="10009"/>
                  </a:ext>
                </a:extLst>
              </a:tr>
              <a:tr h="341000">
                <a:tc>
                  <a:txBody>
                    <a:bodyPr/>
                    <a:lstStyle/>
                    <a:p>
                      <a:pPr marL="0" lvl="0" indent="0" algn="ctr" rtl="0">
                        <a:spcBef>
                          <a:spcPts val="0"/>
                        </a:spcBef>
                        <a:spcAft>
                          <a:spcPts val="0"/>
                        </a:spcAft>
                        <a:buNone/>
                      </a:pPr>
                      <a:r>
                        <a:rPr lang="de-DE"/>
                        <a:t>-20</a:t>
                      </a:r>
                      <a:endParaRPr/>
                    </a:p>
                  </a:txBody>
                  <a:tcPr marL="91425" marR="91425" marT="91425" marB="91425"/>
                </a:tc>
                <a:tc>
                  <a:txBody>
                    <a:bodyPr/>
                    <a:lstStyle/>
                    <a:p>
                      <a:pPr marL="0" lvl="0" indent="0" algn="ctr" rtl="0">
                        <a:spcBef>
                          <a:spcPts val="0"/>
                        </a:spcBef>
                        <a:spcAft>
                          <a:spcPts val="0"/>
                        </a:spcAft>
                        <a:buNone/>
                      </a:pPr>
                      <a:r>
                        <a:rPr lang="de-DE"/>
                        <a:t>37.8</a:t>
                      </a:r>
                      <a:endParaRPr/>
                    </a:p>
                  </a:txBody>
                  <a:tcPr marL="91425" marR="91425" marT="91425" marB="91425"/>
                </a:tc>
                <a:extLst>
                  <a:ext uri="{0D108BD9-81ED-4DB2-BD59-A6C34878D82A}">
                    <a16:rowId xmlns:a16="http://schemas.microsoft.com/office/drawing/2014/main" val="10010"/>
                  </a:ext>
                </a:extLst>
              </a:tr>
            </a:tbl>
          </a:graphicData>
        </a:graphic>
      </p:graphicFrame>
      <p:sp>
        <p:nvSpPr>
          <p:cNvPr id="492" name="Google Shape;492;p99"/>
          <p:cNvSpPr txBox="1">
            <a:spLocks noGrp="1"/>
          </p:cNvSpPr>
          <p:nvPr>
            <p:ph type="title" idx="4294967295"/>
          </p:nvPr>
        </p:nvSpPr>
        <p:spPr>
          <a:xfrm>
            <a:off x="1872280" y="525075"/>
            <a:ext cx="8604600" cy="4380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3F6B"/>
              </a:buClr>
              <a:buSzPts val="2800"/>
              <a:buFont typeface="Arial"/>
              <a:buNone/>
            </a:pPr>
            <a:r>
              <a:rPr lang="de-DE" sz="2800">
                <a:solidFill>
                  <a:srgbClr val="003F6B"/>
                </a:solidFill>
              </a:rPr>
              <a:t>Choosing Refrigerant Temperatures</a:t>
            </a:r>
            <a:endParaRPr sz="2800" b="0" i="0" u="none" strike="noStrike" cap="none">
              <a:solidFill>
                <a:srgbClr val="000000"/>
              </a:solidFill>
              <a:latin typeface="Arial"/>
              <a:ea typeface="Arial"/>
              <a:cs typeface="Arial"/>
              <a:sym typeface="Arial"/>
            </a:endParaRPr>
          </a:p>
        </p:txBody>
      </p:sp>
      <p:sp>
        <p:nvSpPr>
          <p:cNvPr id="493" name="Google Shape;493;p99"/>
          <p:cNvSpPr txBox="1"/>
          <p:nvPr/>
        </p:nvSpPr>
        <p:spPr>
          <a:xfrm>
            <a:off x="1904275" y="1428225"/>
            <a:ext cx="6150300" cy="43932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chemeClr val="dk1"/>
              </a:buClr>
              <a:buSzPts val="2000"/>
              <a:buChar char="●"/>
            </a:pPr>
            <a:r>
              <a:rPr lang="de-DE" sz="2000">
                <a:solidFill>
                  <a:schemeClr val="dk1"/>
                </a:solidFill>
              </a:rPr>
              <a:t>Select Average Yearly Temperature (9.83 ℃)</a:t>
            </a:r>
            <a:endParaRPr sz="2000">
              <a:solidFill>
                <a:schemeClr val="dk1"/>
              </a:solidFill>
            </a:endParaRPr>
          </a:p>
          <a:p>
            <a:pPr marL="457200" lvl="0" indent="-355600" algn="l" rtl="0">
              <a:lnSpc>
                <a:spcPct val="150000"/>
              </a:lnSpc>
              <a:spcBef>
                <a:spcPts val="0"/>
              </a:spcBef>
              <a:spcAft>
                <a:spcPts val="0"/>
              </a:spcAft>
              <a:buClr>
                <a:schemeClr val="dk1"/>
              </a:buClr>
              <a:buSzPts val="2000"/>
              <a:buChar char="●"/>
            </a:pPr>
            <a:r>
              <a:rPr lang="de-DE" sz="2000">
                <a:solidFill>
                  <a:schemeClr val="dk1"/>
                </a:solidFill>
              </a:rPr>
              <a:t>Set midpoint to +20 ℃ for condenser temperature and -10 ℃ for evaporator</a:t>
            </a:r>
            <a:endParaRPr sz="2000">
              <a:solidFill>
                <a:schemeClr val="dk1"/>
              </a:solidFill>
            </a:endParaRPr>
          </a:p>
          <a:p>
            <a:pPr marL="457200" lvl="0" indent="-355600" algn="l" rtl="0">
              <a:lnSpc>
                <a:spcPct val="150000"/>
              </a:lnSpc>
              <a:spcBef>
                <a:spcPts val="0"/>
              </a:spcBef>
              <a:spcAft>
                <a:spcPts val="0"/>
              </a:spcAft>
              <a:buClr>
                <a:schemeClr val="dk1"/>
              </a:buClr>
              <a:buSzPts val="2000"/>
              <a:buChar char="●"/>
            </a:pPr>
            <a:r>
              <a:rPr lang="de-DE" sz="2000">
                <a:solidFill>
                  <a:schemeClr val="dk1"/>
                </a:solidFill>
              </a:rPr>
              <a:t>Consider range of ±10 ℃ from the midpoints</a:t>
            </a:r>
            <a:endParaRPr sz="2000">
              <a:solidFill>
                <a:schemeClr val="dk1"/>
              </a:solidFill>
            </a:endParaRPr>
          </a:p>
          <a:p>
            <a:pPr marL="457200" lvl="0" indent="0" algn="l" rtl="0">
              <a:lnSpc>
                <a:spcPct val="150000"/>
              </a:lnSpc>
              <a:spcBef>
                <a:spcPts val="0"/>
              </a:spcBef>
              <a:spcAft>
                <a:spcPts val="0"/>
              </a:spcAft>
              <a:buNone/>
            </a:pPr>
            <a:endParaRPr sz="2000">
              <a:solidFill>
                <a:schemeClr val="dk1"/>
              </a:solidFill>
            </a:endParaRPr>
          </a:p>
          <a:p>
            <a:pPr marL="457200" lvl="0" indent="-355600" algn="l" rtl="0">
              <a:lnSpc>
                <a:spcPct val="150000"/>
              </a:lnSpc>
              <a:spcBef>
                <a:spcPts val="0"/>
              </a:spcBef>
              <a:spcAft>
                <a:spcPts val="0"/>
              </a:spcAft>
              <a:buClr>
                <a:schemeClr val="dk1"/>
              </a:buClr>
              <a:buSzPts val="2000"/>
              <a:buChar char="●"/>
            </a:pPr>
            <a:r>
              <a:rPr lang="de-DE" sz="2000">
                <a:solidFill>
                  <a:schemeClr val="dk1"/>
                </a:solidFill>
              </a:rPr>
              <a:t>Calculate Cooling Demand for the COP analysis</a:t>
            </a:r>
            <a:endParaRPr sz="2000">
              <a:solidFill>
                <a:schemeClr val="dk1"/>
              </a:solidFill>
            </a:endParaRPr>
          </a:p>
          <a:p>
            <a:pPr marL="914400" lvl="1" indent="-355600" algn="l" rtl="0">
              <a:lnSpc>
                <a:spcPct val="150000"/>
              </a:lnSpc>
              <a:spcBef>
                <a:spcPts val="0"/>
              </a:spcBef>
              <a:spcAft>
                <a:spcPts val="0"/>
              </a:spcAft>
              <a:buClr>
                <a:schemeClr val="dk1"/>
              </a:buClr>
              <a:buSzPts val="2000"/>
              <a:buChar char="○"/>
            </a:pPr>
            <a:r>
              <a:rPr lang="de-DE" sz="2000">
                <a:solidFill>
                  <a:schemeClr val="dk1"/>
                </a:solidFill>
              </a:rPr>
              <a:t>Consider materials thermal conductivity (k)</a:t>
            </a:r>
            <a:endParaRPr sz="2000">
              <a:solidFill>
                <a:schemeClr val="dk1"/>
              </a:solidFill>
            </a:endParaRPr>
          </a:p>
          <a:p>
            <a:pPr marL="914400" lvl="1" indent="-355600" algn="l" rtl="0">
              <a:lnSpc>
                <a:spcPct val="150000"/>
              </a:lnSpc>
              <a:spcBef>
                <a:spcPts val="0"/>
              </a:spcBef>
              <a:spcAft>
                <a:spcPts val="0"/>
              </a:spcAft>
              <a:buClr>
                <a:schemeClr val="dk1"/>
              </a:buClr>
              <a:buSzPts val="2000"/>
              <a:buChar char="○"/>
            </a:pPr>
            <a:r>
              <a:rPr lang="de-DE" sz="2000">
                <a:solidFill>
                  <a:schemeClr val="dk1"/>
                </a:solidFill>
              </a:rPr>
              <a:t>Consider Area of heat transfer surface</a:t>
            </a:r>
            <a:endParaRPr sz="2000">
              <a:solidFill>
                <a:schemeClr val="dk1"/>
              </a:solidFill>
            </a:endParaRPr>
          </a:p>
        </p:txBody>
      </p:sp>
      <p:pic>
        <p:nvPicPr>
          <p:cNvPr id="494" name="Google Shape;494;p99" descr="Q_{demand} = \frac{k}{L} \times A \times \Delta T \approx 411.55 W&#10;%60ef4703-f95d-4f90-bae1-35c4e22751e5"/>
          <p:cNvPicPr preferRelativeResize="0"/>
          <p:nvPr/>
        </p:nvPicPr>
        <p:blipFill>
          <a:blip r:embed="rId3">
            <a:alphaModFix/>
          </a:blip>
          <a:stretch>
            <a:fillRect/>
          </a:stretch>
        </p:blipFill>
        <p:spPr>
          <a:xfrm>
            <a:off x="2783913" y="5224900"/>
            <a:ext cx="4391025" cy="581025"/>
          </a:xfrm>
          <a:prstGeom prst="rect">
            <a:avLst/>
          </a:prstGeom>
          <a:noFill/>
          <a:ln>
            <a:noFill/>
          </a:ln>
        </p:spPr>
      </p:pic>
      <p:sp>
        <p:nvSpPr>
          <p:cNvPr id="495" name="Google Shape;495;p99"/>
          <p:cNvSpPr txBox="1"/>
          <p:nvPr/>
        </p:nvSpPr>
        <p:spPr>
          <a:xfrm>
            <a:off x="11957100" y="6574200"/>
            <a:ext cx="2349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500">
                <a:solidFill>
                  <a:schemeClr val="dk1"/>
                </a:solidFill>
              </a:rPr>
              <a:t>A</a:t>
            </a:r>
            <a:endParaRPr sz="5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100"/>
          <p:cNvSpPr txBox="1">
            <a:spLocks noGrp="1"/>
          </p:cNvSpPr>
          <p:nvPr>
            <p:ph type="title" idx="4294967295"/>
          </p:nvPr>
        </p:nvSpPr>
        <p:spPr>
          <a:xfrm>
            <a:off x="1910880" y="325600"/>
            <a:ext cx="8604600" cy="4380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3F6B"/>
              </a:buClr>
              <a:buSzPts val="2800"/>
              <a:buFont typeface="Arial"/>
              <a:buNone/>
            </a:pPr>
            <a:r>
              <a:rPr lang="de-DE" sz="2800" b="0" i="0" u="none" strike="noStrike" cap="none">
                <a:solidFill>
                  <a:srgbClr val="003F6B"/>
                </a:solidFill>
                <a:latin typeface="Arial"/>
                <a:ea typeface="Arial"/>
                <a:cs typeface="Arial"/>
                <a:sym typeface="Arial"/>
              </a:rPr>
              <a:t>COP Refrigerant Analysis</a:t>
            </a:r>
            <a:endParaRPr sz="2800" b="0" i="0" u="none" strike="noStrike" cap="none">
              <a:solidFill>
                <a:srgbClr val="000000"/>
              </a:solidFill>
              <a:latin typeface="Arial"/>
              <a:ea typeface="Arial"/>
              <a:cs typeface="Arial"/>
              <a:sym typeface="Arial"/>
            </a:endParaRPr>
          </a:p>
        </p:txBody>
      </p:sp>
      <p:pic>
        <p:nvPicPr>
          <p:cNvPr id="501" name="Google Shape;501;p100" descr="A graph of different colored lines"/>
          <p:cNvPicPr preferRelativeResize="0"/>
          <p:nvPr/>
        </p:nvPicPr>
        <p:blipFill rotWithShape="1">
          <a:blip r:embed="rId3">
            <a:alphaModFix/>
          </a:blip>
          <a:srcRect l="8210" t="9344" r="9067" b="5876"/>
          <a:stretch/>
        </p:blipFill>
        <p:spPr>
          <a:xfrm>
            <a:off x="2495800" y="763600"/>
            <a:ext cx="8019676" cy="5479276"/>
          </a:xfrm>
          <a:prstGeom prst="rect">
            <a:avLst/>
          </a:prstGeom>
          <a:noFill/>
          <a:ln>
            <a:noFill/>
          </a:ln>
        </p:spPr>
      </p:pic>
      <p:sp>
        <p:nvSpPr>
          <p:cNvPr id="502" name="Google Shape;502;p100"/>
          <p:cNvSpPr txBox="1"/>
          <p:nvPr/>
        </p:nvSpPr>
        <p:spPr>
          <a:xfrm>
            <a:off x="11957100" y="6574200"/>
            <a:ext cx="2349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500">
                <a:solidFill>
                  <a:schemeClr val="dk1"/>
                </a:solidFill>
              </a:rPr>
              <a:t>A</a:t>
            </a:r>
            <a:endParaRPr sz="500">
              <a:solidFill>
                <a:schemeClr val="dk1"/>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03F6B"/>
      </a:dk2>
      <a:lt2>
        <a:srgbClr val="A5A5A5"/>
      </a:lt2>
      <a:accent1>
        <a:srgbClr val="004F9F"/>
      </a:accent1>
      <a:accent2>
        <a:srgbClr val="00ABDA"/>
      </a:accent2>
      <a:accent3>
        <a:srgbClr val="5BC5F2"/>
      </a:accent3>
      <a:accent4>
        <a:srgbClr val="A1DAF8"/>
      </a:accent4>
      <a:accent5>
        <a:srgbClr val="00786B"/>
      </a:accent5>
      <a:accent6>
        <a:srgbClr val="D53D0E"/>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03F6B"/>
      </a:dk2>
      <a:lt2>
        <a:srgbClr val="A5A5A5"/>
      </a:lt2>
      <a:accent1>
        <a:srgbClr val="004F9F"/>
      </a:accent1>
      <a:accent2>
        <a:srgbClr val="00ABDA"/>
      </a:accent2>
      <a:accent3>
        <a:srgbClr val="5BC5F2"/>
      </a:accent3>
      <a:accent4>
        <a:srgbClr val="A1DAF8"/>
      </a:accent4>
      <a:accent5>
        <a:srgbClr val="00786B"/>
      </a:accent5>
      <a:accent6>
        <a:srgbClr val="D53D0E"/>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003F6B"/>
      </a:dk2>
      <a:lt2>
        <a:srgbClr val="A5A5A5"/>
      </a:lt2>
      <a:accent1>
        <a:srgbClr val="004F9F"/>
      </a:accent1>
      <a:accent2>
        <a:srgbClr val="00ABDA"/>
      </a:accent2>
      <a:accent3>
        <a:srgbClr val="5BC5F2"/>
      </a:accent3>
      <a:accent4>
        <a:srgbClr val="A1DAF8"/>
      </a:accent4>
      <a:accent5>
        <a:srgbClr val="00786B"/>
      </a:accent5>
      <a:accent6>
        <a:srgbClr val="D53D0E"/>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003F6B"/>
      </a:dk2>
      <a:lt2>
        <a:srgbClr val="A5A5A5"/>
      </a:lt2>
      <a:accent1>
        <a:srgbClr val="004F9F"/>
      </a:accent1>
      <a:accent2>
        <a:srgbClr val="00ABDA"/>
      </a:accent2>
      <a:accent3>
        <a:srgbClr val="5BC5F2"/>
      </a:accent3>
      <a:accent4>
        <a:srgbClr val="A1DAF8"/>
      </a:accent4>
      <a:accent5>
        <a:srgbClr val="00786B"/>
      </a:accent5>
      <a:accent6>
        <a:srgbClr val="D53D0E"/>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003F6B"/>
      </a:dk2>
      <a:lt2>
        <a:srgbClr val="A5A5A5"/>
      </a:lt2>
      <a:accent1>
        <a:srgbClr val="004F9F"/>
      </a:accent1>
      <a:accent2>
        <a:srgbClr val="00ABDA"/>
      </a:accent2>
      <a:accent3>
        <a:srgbClr val="5BC5F2"/>
      </a:accent3>
      <a:accent4>
        <a:srgbClr val="A1DAF8"/>
      </a:accent4>
      <a:accent5>
        <a:srgbClr val="00786B"/>
      </a:accent5>
      <a:accent6>
        <a:srgbClr val="D53D0E"/>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003F6B"/>
      </a:dk2>
      <a:lt2>
        <a:srgbClr val="A5A5A5"/>
      </a:lt2>
      <a:accent1>
        <a:srgbClr val="004F9F"/>
      </a:accent1>
      <a:accent2>
        <a:srgbClr val="00ABDA"/>
      </a:accent2>
      <a:accent3>
        <a:srgbClr val="5BC5F2"/>
      </a:accent3>
      <a:accent4>
        <a:srgbClr val="A1DAF8"/>
      </a:accent4>
      <a:accent5>
        <a:srgbClr val="00786B"/>
      </a:accent5>
      <a:accent6>
        <a:srgbClr val="D53D0E"/>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003F6B"/>
      </a:dk2>
      <a:lt2>
        <a:srgbClr val="A5A5A5"/>
      </a:lt2>
      <a:accent1>
        <a:srgbClr val="004F9F"/>
      </a:accent1>
      <a:accent2>
        <a:srgbClr val="00ABDA"/>
      </a:accent2>
      <a:accent3>
        <a:srgbClr val="5BC5F2"/>
      </a:accent3>
      <a:accent4>
        <a:srgbClr val="A1DAF8"/>
      </a:accent4>
      <a:accent5>
        <a:srgbClr val="00786B"/>
      </a:accent5>
      <a:accent6>
        <a:srgbClr val="D53D0E"/>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003F6B"/>
      </a:dk2>
      <a:lt2>
        <a:srgbClr val="A5A5A5"/>
      </a:lt2>
      <a:accent1>
        <a:srgbClr val="004F9F"/>
      </a:accent1>
      <a:accent2>
        <a:srgbClr val="00ABDA"/>
      </a:accent2>
      <a:accent3>
        <a:srgbClr val="5BC5F2"/>
      </a:accent3>
      <a:accent4>
        <a:srgbClr val="A1DAF8"/>
      </a:accent4>
      <a:accent5>
        <a:srgbClr val="00786B"/>
      </a:accent5>
      <a:accent6>
        <a:srgbClr val="D53D0E"/>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1935</Words>
  <Application>Microsoft Office PowerPoint</Application>
  <PresentationFormat>Widescreen</PresentationFormat>
  <Paragraphs>306</Paragraphs>
  <Slides>20</Slides>
  <Notes>20</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20</vt:i4>
      </vt:variant>
    </vt:vector>
  </HeadingPairs>
  <TitlesOfParts>
    <vt:vector size="31" baseType="lpstr">
      <vt:lpstr>Noto Sans Symbols</vt:lpstr>
      <vt:lpstr>Times New Roman</vt:lpstr>
      <vt:lpstr>Roboto</vt:lpstr>
      <vt:lpstr>Arial</vt:lpstr>
      <vt:lpstr>Office Theme</vt:lpstr>
      <vt:lpstr>Office Theme</vt:lpstr>
      <vt:lpstr>Office Theme</vt:lpstr>
      <vt:lpstr>Office Theme</vt:lpstr>
      <vt:lpstr>Office Theme</vt:lpstr>
      <vt:lpstr>Office Theme</vt:lpstr>
      <vt:lpstr>Office Theme</vt:lpstr>
      <vt:lpstr>Parametric Study of a Walk-in-Freezer</vt:lpstr>
      <vt:lpstr>Motivation </vt:lpstr>
      <vt:lpstr>Location and Measurements</vt:lpstr>
      <vt:lpstr>Walk-In Cooler Refrigeration Cycle</vt:lpstr>
      <vt:lpstr>PowerPoint Presentation</vt:lpstr>
      <vt:lpstr>Comparing Insulation Materials for Walls  </vt:lpstr>
      <vt:lpstr>Cooling Demand</vt:lpstr>
      <vt:lpstr>Choosing Refrigerant Temperatures</vt:lpstr>
      <vt:lpstr>COP Refrigerant Analysis</vt:lpstr>
      <vt:lpstr>Selection of compressor power</vt:lpstr>
      <vt:lpstr>PowerPoint Presentation</vt:lpstr>
      <vt:lpstr>Comparing Refrigerant Fluids </vt:lpstr>
      <vt:lpstr>PowerPoint Presentation</vt:lpstr>
      <vt:lpstr>Critical temperature of different refrigerants</vt:lpstr>
      <vt:lpstr>Monthly Coefficient of Performance (COP) for 200W</vt:lpstr>
      <vt:lpstr>Conclusion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Parametric Study of a Walk-in-Freezer</dc:title>
  <dc:subject>Renewable Energy Heat</dc:subject>
  <dc:creator>Juan Boullosa;Alberto Haro;Emre Atalan</dc:creator>
  <cp:lastModifiedBy>Juan Manuel Boullosa Novo</cp:lastModifiedBy>
  <cp:revision>1</cp:revision>
  <dcterms:modified xsi:type="dcterms:W3CDTF">2024-02-08T03:06:19Z</dcterms:modified>
</cp:coreProperties>
</file>